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28"/>
  </p:notesMasterIdLst>
  <p:sldIdLst>
    <p:sldId id="491" r:id="rId2"/>
    <p:sldId id="522" r:id="rId3"/>
    <p:sldId id="494" r:id="rId4"/>
    <p:sldId id="520" r:id="rId5"/>
    <p:sldId id="525" r:id="rId6"/>
    <p:sldId id="521" r:id="rId7"/>
    <p:sldId id="496" r:id="rId8"/>
    <p:sldId id="497" r:id="rId9"/>
    <p:sldId id="498" r:id="rId10"/>
    <p:sldId id="500" r:id="rId11"/>
    <p:sldId id="501" r:id="rId12"/>
    <p:sldId id="502" r:id="rId13"/>
    <p:sldId id="503" r:id="rId14"/>
    <p:sldId id="504" r:id="rId15"/>
    <p:sldId id="505" r:id="rId16"/>
    <p:sldId id="506" r:id="rId17"/>
    <p:sldId id="523" r:id="rId18"/>
    <p:sldId id="507" r:id="rId19"/>
    <p:sldId id="524" r:id="rId20"/>
    <p:sldId id="508" r:id="rId21"/>
    <p:sldId id="509" r:id="rId22"/>
    <p:sldId id="510" r:id="rId23"/>
    <p:sldId id="511" r:id="rId24"/>
    <p:sldId id="512" r:id="rId25"/>
    <p:sldId id="513" r:id="rId26"/>
    <p:sldId id="514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AB7942"/>
    <a:srgbClr val="0432FF"/>
    <a:srgbClr val="FFDB7B"/>
    <a:srgbClr val="FFDC6D"/>
    <a:srgbClr val="FF930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8" autoAdjust="0"/>
    <p:restoredTop sz="93508" autoAdjust="0"/>
  </p:normalViewPr>
  <p:slideViewPr>
    <p:cSldViewPr>
      <p:cViewPr varScale="1">
        <p:scale>
          <a:sx n="87" d="100"/>
          <a:sy n="87" d="100"/>
        </p:scale>
        <p:origin x="828" y="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79A0FE-2A85-4B84-9D4D-86BC5F6972DF}" type="doc">
      <dgm:prSet loTypeId="urn:microsoft.com/office/officeart/2005/8/layout/matrix1" loCatId="matrix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6C4F189-2721-4CDD-8E9D-9F91CF5357D8}">
      <dgm:prSet phldrT="[文本]" custT="1"/>
      <dgm:spPr/>
      <dgm:t>
        <a:bodyPr/>
        <a:lstStyle/>
        <a:p>
          <a:r>
            <a:rPr lang="en-US" altLang="zh-CN" sz="1400" dirty="0" smtClean="0"/>
            <a:t>IT as a Service</a:t>
          </a:r>
        </a:p>
        <a:p>
          <a:r>
            <a:rPr lang="zh-CN" altLang="en-US" sz="1400" dirty="0" smtClean="0"/>
            <a:t>节省</a:t>
          </a:r>
          <a:r>
            <a:rPr lang="en-US" altLang="zh-CN" sz="1400" dirty="0" smtClean="0"/>
            <a:t>TCO 50%</a:t>
          </a:r>
          <a:endParaRPr lang="zh-CN" altLang="en-US" sz="1400" dirty="0"/>
        </a:p>
      </dgm:t>
    </dgm:pt>
    <dgm:pt modelId="{705194C4-3708-402D-986A-E2CC9340B596}" type="parTrans" cxnId="{B9C720FD-C911-47A8-AD0B-AB5BED32BBB8}">
      <dgm:prSet/>
      <dgm:spPr/>
      <dgm:t>
        <a:bodyPr/>
        <a:lstStyle/>
        <a:p>
          <a:endParaRPr lang="zh-CN" altLang="en-US"/>
        </a:p>
      </dgm:t>
    </dgm:pt>
    <dgm:pt modelId="{4DE55D94-B218-4477-924E-805176FE5E3B}" type="sibTrans" cxnId="{B9C720FD-C911-47A8-AD0B-AB5BED32BBB8}">
      <dgm:prSet/>
      <dgm:spPr/>
      <dgm:t>
        <a:bodyPr/>
        <a:lstStyle/>
        <a:p>
          <a:endParaRPr lang="zh-CN" altLang="en-US"/>
        </a:p>
      </dgm:t>
    </dgm:pt>
    <dgm:pt modelId="{2686DF9E-D9A2-48A4-934E-03AFF73E23EC}">
      <dgm:prSet phldrT="[文本]"/>
      <dgm:spPr/>
      <dgm:t>
        <a:bodyPr/>
        <a:lstStyle/>
        <a:p>
          <a:r>
            <a:rPr lang="zh-CN" altLang="en-US" dirty="0" smtClean="0"/>
            <a:t>快速部署</a:t>
          </a:r>
          <a:endParaRPr lang="zh-CN" altLang="en-US" dirty="0"/>
        </a:p>
      </dgm:t>
    </dgm:pt>
    <dgm:pt modelId="{0812C18A-EF7D-4547-92F0-548B57C1D9F7}" type="parTrans" cxnId="{56BCC8BD-7FC2-40FF-8B87-B211E28E3406}">
      <dgm:prSet/>
      <dgm:spPr/>
      <dgm:t>
        <a:bodyPr/>
        <a:lstStyle/>
        <a:p>
          <a:endParaRPr lang="zh-CN" altLang="en-US"/>
        </a:p>
      </dgm:t>
    </dgm:pt>
    <dgm:pt modelId="{72AF38DD-1A39-4AEF-A769-F42D5A648050}" type="sibTrans" cxnId="{56BCC8BD-7FC2-40FF-8B87-B211E28E3406}">
      <dgm:prSet/>
      <dgm:spPr/>
      <dgm:t>
        <a:bodyPr/>
        <a:lstStyle/>
        <a:p>
          <a:endParaRPr lang="zh-CN" altLang="en-US"/>
        </a:p>
      </dgm:t>
    </dgm:pt>
    <dgm:pt modelId="{6CBA9C44-AD8A-4714-98A8-B0F8AC90BB23}">
      <dgm:prSet phldrT="[文本]"/>
      <dgm:spPr/>
      <dgm:t>
        <a:bodyPr/>
        <a:lstStyle/>
        <a:p>
          <a:r>
            <a:rPr lang="zh-CN" altLang="en-US" dirty="0" smtClean="0"/>
            <a:t>业务可视化</a:t>
          </a:r>
          <a:endParaRPr lang="zh-CN" altLang="en-US" dirty="0"/>
        </a:p>
      </dgm:t>
    </dgm:pt>
    <dgm:pt modelId="{208AADD8-2ECD-48DB-B89E-69251966EB7E}" type="parTrans" cxnId="{952A9567-C2F0-4560-B2C9-D62F4F6A7F46}">
      <dgm:prSet/>
      <dgm:spPr/>
      <dgm:t>
        <a:bodyPr/>
        <a:lstStyle/>
        <a:p>
          <a:endParaRPr lang="zh-CN" altLang="en-US"/>
        </a:p>
      </dgm:t>
    </dgm:pt>
    <dgm:pt modelId="{8269FB02-E3AF-4F28-B39A-5B6CAB78D64A}" type="sibTrans" cxnId="{952A9567-C2F0-4560-B2C9-D62F4F6A7F46}">
      <dgm:prSet/>
      <dgm:spPr/>
      <dgm:t>
        <a:bodyPr/>
        <a:lstStyle/>
        <a:p>
          <a:endParaRPr lang="zh-CN" altLang="en-US"/>
        </a:p>
      </dgm:t>
    </dgm:pt>
    <dgm:pt modelId="{187251E1-4F7C-4B97-BBF6-8F33D29D2A53}">
      <dgm:prSet phldrT="[文本]"/>
      <dgm:spPr/>
      <dgm:t>
        <a:bodyPr/>
        <a:lstStyle/>
        <a:p>
          <a:r>
            <a:rPr lang="zh-CN" altLang="en-US" dirty="0" smtClean="0"/>
            <a:t>简单</a:t>
          </a:r>
          <a:endParaRPr lang="zh-CN" altLang="en-US" dirty="0"/>
        </a:p>
      </dgm:t>
    </dgm:pt>
    <dgm:pt modelId="{71930821-4423-44A4-A064-EDF538DCECF6}" type="parTrans" cxnId="{DBE1681F-0749-453E-8EB4-25968C844417}">
      <dgm:prSet/>
      <dgm:spPr/>
      <dgm:t>
        <a:bodyPr/>
        <a:lstStyle/>
        <a:p>
          <a:endParaRPr lang="zh-CN" altLang="en-US"/>
        </a:p>
      </dgm:t>
    </dgm:pt>
    <dgm:pt modelId="{5BF4B426-3B18-4E6C-883C-EE8B6F72DF6D}" type="sibTrans" cxnId="{DBE1681F-0749-453E-8EB4-25968C844417}">
      <dgm:prSet/>
      <dgm:spPr/>
      <dgm:t>
        <a:bodyPr/>
        <a:lstStyle/>
        <a:p>
          <a:endParaRPr lang="zh-CN" altLang="en-US"/>
        </a:p>
      </dgm:t>
    </dgm:pt>
    <dgm:pt modelId="{73CA10EE-2A74-443B-AE9F-D4E93892C0FF}">
      <dgm:prSet phldrT="[文本]"/>
      <dgm:spPr/>
      <dgm:t>
        <a:bodyPr/>
        <a:lstStyle/>
        <a:p>
          <a:r>
            <a:rPr lang="zh-CN" altLang="en-US" dirty="0" smtClean="0"/>
            <a:t>管理透明</a:t>
          </a:r>
          <a:endParaRPr lang="zh-CN" altLang="en-US" dirty="0"/>
        </a:p>
      </dgm:t>
    </dgm:pt>
    <dgm:pt modelId="{08AD535B-6311-45F7-B623-1AC74D589143}" type="parTrans" cxnId="{98C69CF1-C7B0-4A0E-9191-4ED8F64B620E}">
      <dgm:prSet/>
      <dgm:spPr/>
      <dgm:t>
        <a:bodyPr/>
        <a:lstStyle/>
        <a:p>
          <a:endParaRPr lang="zh-CN" altLang="en-US"/>
        </a:p>
      </dgm:t>
    </dgm:pt>
    <dgm:pt modelId="{383CCA80-442C-4096-A8ED-0A192BE5674B}" type="sibTrans" cxnId="{98C69CF1-C7B0-4A0E-9191-4ED8F64B620E}">
      <dgm:prSet/>
      <dgm:spPr/>
      <dgm:t>
        <a:bodyPr/>
        <a:lstStyle/>
        <a:p>
          <a:endParaRPr lang="zh-CN" altLang="en-US"/>
        </a:p>
      </dgm:t>
    </dgm:pt>
    <dgm:pt modelId="{530B2DEF-578D-49F1-8E9D-FA6F8644927D}" type="pres">
      <dgm:prSet presAssocID="{1B79A0FE-2A85-4B84-9D4D-86BC5F6972DF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93EA246-3BAA-4F49-894F-34ACAEF668FF}" type="pres">
      <dgm:prSet presAssocID="{1B79A0FE-2A85-4B84-9D4D-86BC5F6972DF}" presName="matrix" presStyleCnt="0"/>
      <dgm:spPr/>
      <dgm:t>
        <a:bodyPr/>
        <a:lstStyle/>
        <a:p>
          <a:endParaRPr lang="zh-CN" altLang="en-US"/>
        </a:p>
      </dgm:t>
    </dgm:pt>
    <dgm:pt modelId="{21613BA6-DE3A-4ABC-BCB8-5323EC7030D6}" type="pres">
      <dgm:prSet presAssocID="{1B79A0FE-2A85-4B84-9D4D-86BC5F6972DF}" presName="tile1" presStyleLbl="node1" presStyleIdx="0" presStyleCnt="4" custLinFactNeighborX="-2500" custLinFactNeighborY="-1118"/>
      <dgm:spPr/>
      <dgm:t>
        <a:bodyPr/>
        <a:lstStyle/>
        <a:p>
          <a:endParaRPr lang="zh-CN" altLang="en-US"/>
        </a:p>
      </dgm:t>
    </dgm:pt>
    <dgm:pt modelId="{3900A05B-E3E4-4513-A98A-5346F7791165}" type="pres">
      <dgm:prSet presAssocID="{1B79A0FE-2A85-4B84-9D4D-86BC5F6972DF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D5BB67-7246-4B21-A02F-27332325CA11}" type="pres">
      <dgm:prSet presAssocID="{1B79A0FE-2A85-4B84-9D4D-86BC5F6972DF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AC8858A4-4F8B-49A9-B24F-22783F97D26C}" type="pres">
      <dgm:prSet presAssocID="{1B79A0FE-2A85-4B84-9D4D-86BC5F6972DF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A45883-63E7-4F46-9B73-23A06C0A47CF}" type="pres">
      <dgm:prSet presAssocID="{1B79A0FE-2A85-4B84-9D4D-86BC5F6972DF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66D649A1-DE28-44AD-9897-7F4ABE814411}" type="pres">
      <dgm:prSet presAssocID="{1B79A0FE-2A85-4B84-9D4D-86BC5F6972DF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FE60CB-5E37-42BC-A90B-5A6508E88F7C}" type="pres">
      <dgm:prSet presAssocID="{1B79A0FE-2A85-4B84-9D4D-86BC5F6972DF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607AA446-2692-4CCF-B11C-C0BA4FF42528}" type="pres">
      <dgm:prSet presAssocID="{1B79A0FE-2A85-4B84-9D4D-86BC5F6972DF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E3288E-D664-4F42-8DA5-D63397022270}" type="pres">
      <dgm:prSet presAssocID="{1B79A0FE-2A85-4B84-9D4D-86BC5F6972DF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6BCC8BD-7FC2-40FF-8B87-B211E28E3406}" srcId="{36C4F189-2721-4CDD-8E9D-9F91CF5357D8}" destId="{2686DF9E-D9A2-48A4-934E-03AFF73E23EC}" srcOrd="0" destOrd="0" parTransId="{0812C18A-EF7D-4547-92F0-548B57C1D9F7}" sibTransId="{72AF38DD-1A39-4AEF-A769-F42D5A648050}"/>
    <dgm:cxn modelId="{C37A0AF4-FC06-447D-BF01-67328F4F4553}" type="presOf" srcId="{36C4F189-2721-4CDD-8E9D-9F91CF5357D8}" destId="{FCE3288E-D664-4F42-8DA5-D63397022270}" srcOrd="0" destOrd="0" presId="urn:microsoft.com/office/officeart/2005/8/layout/matrix1"/>
    <dgm:cxn modelId="{FAAEBD70-013E-4A51-8082-CA4A726020CA}" type="presOf" srcId="{2686DF9E-D9A2-48A4-934E-03AFF73E23EC}" destId="{3900A05B-E3E4-4513-A98A-5346F7791165}" srcOrd="1" destOrd="0" presId="urn:microsoft.com/office/officeart/2005/8/layout/matrix1"/>
    <dgm:cxn modelId="{952A9567-C2F0-4560-B2C9-D62F4F6A7F46}" srcId="{36C4F189-2721-4CDD-8E9D-9F91CF5357D8}" destId="{6CBA9C44-AD8A-4714-98A8-B0F8AC90BB23}" srcOrd="1" destOrd="0" parTransId="{208AADD8-2ECD-48DB-B89E-69251966EB7E}" sibTransId="{8269FB02-E3AF-4F28-B39A-5B6CAB78D64A}"/>
    <dgm:cxn modelId="{9ED423C3-A04B-47FA-9871-0E0CEE1514AE}" type="presOf" srcId="{187251E1-4F7C-4B97-BBF6-8F33D29D2A53}" destId="{F6A45883-63E7-4F46-9B73-23A06C0A47CF}" srcOrd="0" destOrd="0" presId="urn:microsoft.com/office/officeart/2005/8/layout/matrix1"/>
    <dgm:cxn modelId="{DBE1681F-0749-453E-8EB4-25968C844417}" srcId="{36C4F189-2721-4CDD-8E9D-9F91CF5357D8}" destId="{187251E1-4F7C-4B97-BBF6-8F33D29D2A53}" srcOrd="2" destOrd="0" parTransId="{71930821-4423-44A4-A064-EDF538DCECF6}" sibTransId="{5BF4B426-3B18-4E6C-883C-EE8B6F72DF6D}"/>
    <dgm:cxn modelId="{15F1DA05-82CB-453C-85B6-042ACB68D10B}" type="presOf" srcId="{73CA10EE-2A74-443B-AE9F-D4E93892C0FF}" destId="{08FE60CB-5E37-42BC-A90B-5A6508E88F7C}" srcOrd="0" destOrd="0" presId="urn:microsoft.com/office/officeart/2005/8/layout/matrix1"/>
    <dgm:cxn modelId="{03596A63-4AC4-4FBA-A319-8A2A70A8F182}" type="presOf" srcId="{187251E1-4F7C-4B97-BBF6-8F33D29D2A53}" destId="{66D649A1-DE28-44AD-9897-7F4ABE814411}" srcOrd="1" destOrd="0" presId="urn:microsoft.com/office/officeart/2005/8/layout/matrix1"/>
    <dgm:cxn modelId="{8529AA43-6DC4-45EF-8D82-641FC5167AB2}" type="presOf" srcId="{2686DF9E-D9A2-48A4-934E-03AFF73E23EC}" destId="{21613BA6-DE3A-4ABC-BCB8-5323EC7030D6}" srcOrd="0" destOrd="0" presId="urn:microsoft.com/office/officeart/2005/8/layout/matrix1"/>
    <dgm:cxn modelId="{4EA3A68C-7F0D-4403-96C1-C0E720563056}" type="presOf" srcId="{73CA10EE-2A74-443B-AE9F-D4E93892C0FF}" destId="{607AA446-2692-4CCF-B11C-C0BA4FF42528}" srcOrd="1" destOrd="0" presId="urn:microsoft.com/office/officeart/2005/8/layout/matrix1"/>
    <dgm:cxn modelId="{B9C720FD-C911-47A8-AD0B-AB5BED32BBB8}" srcId="{1B79A0FE-2A85-4B84-9D4D-86BC5F6972DF}" destId="{36C4F189-2721-4CDD-8E9D-9F91CF5357D8}" srcOrd="0" destOrd="0" parTransId="{705194C4-3708-402D-986A-E2CC9340B596}" sibTransId="{4DE55D94-B218-4477-924E-805176FE5E3B}"/>
    <dgm:cxn modelId="{31D72163-C8FD-4E7A-8419-7EBC6ED5148C}" type="presOf" srcId="{1B79A0FE-2A85-4B84-9D4D-86BC5F6972DF}" destId="{530B2DEF-578D-49F1-8E9D-FA6F8644927D}" srcOrd="0" destOrd="0" presId="urn:microsoft.com/office/officeart/2005/8/layout/matrix1"/>
    <dgm:cxn modelId="{8101DD79-2201-4230-8BE8-50A6FEB5103E}" type="presOf" srcId="{6CBA9C44-AD8A-4714-98A8-B0F8AC90BB23}" destId="{AC8858A4-4F8B-49A9-B24F-22783F97D26C}" srcOrd="1" destOrd="0" presId="urn:microsoft.com/office/officeart/2005/8/layout/matrix1"/>
    <dgm:cxn modelId="{98C69CF1-C7B0-4A0E-9191-4ED8F64B620E}" srcId="{36C4F189-2721-4CDD-8E9D-9F91CF5357D8}" destId="{73CA10EE-2A74-443B-AE9F-D4E93892C0FF}" srcOrd="3" destOrd="0" parTransId="{08AD535B-6311-45F7-B623-1AC74D589143}" sibTransId="{383CCA80-442C-4096-A8ED-0A192BE5674B}"/>
    <dgm:cxn modelId="{B0045D4E-96E6-4B87-A22D-44E0ABE33942}" type="presOf" srcId="{6CBA9C44-AD8A-4714-98A8-B0F8AC90BB23}" destId="{BFD5BB67-7246-4B21-A02F-27332325CA11}" srcOrd="0" destOrd="0" presId="urn:microsoft.com/office/officeart/2005/8/layout/matrix1"/>
    <dgm:cxn modelId="{666005EF-E23C-4041-B973-046CFE90BF26}" type="presParOf" srcId="{530B2DEF-578D-49F1-8E9D-FA6F8644927D}" destId="{093EA246-3BAA-4F49-894F-34ACAEF668FF}" srcOrd="0" destOrd="0" presId="urn:microsoft.com/office/officeart/2005/8/layout/matrix1"/>
    <dgm:cxn modelId="{D4ABC731-56E8-443A-B9CD-15ADDCFD5BCA}" type="presParOf" srcId="{093EA246-3BAA-4F49-894F-34ACAEF668FF}" destId="{21613BA6-DE3A-4ABC-BCB8-5323EC7030D6}" srcOrd="0" destOrd="0" presId="urn:microsoft.com/office/officeart/2005/8/layout/matrix1"/>
    <dgm:cxn modelId="{B383F20B-1B2D-498D-ADB3-D00BAE548A77}" type="presParOf" srcId="{093EA246-3BAA-4F49-894F-34ACAEF668FF}" destId="{3900A05B-E3E4-4513-A98A-5346F7791165}" srcOrd="1" destOrd="0" presId="urn:microsoft.com/office/officeart/2005/8/layout/matrix1"/>
    <dgm:cxn modelId="{6D620141-C2FE-4B8F-B387-01317D466053}" type="presParOf" srcId="{093EA246-3BAA-4F49-894F-34ACAEF668FF}" destId="{BFD5BB67-7246-4B21-A02F-27332325CA11}" srcOrd="2" destOrd="0" presId="urn:microsoft.com/office/officeart/2005/8/layout/matrix1"/>
    <dgm:cxn modelId="{7C9B0E43-79B3-42F5-ACD2-BBE04065BFF7}" type="presParOf" srcId="{093EA246-3BAA-4F49-894F-34ACAEF668FF}" destId="{AC8858A4-4F8B-49A9-B24F-22783F97D26C}" srcOrd="3" destOrd="0" presId="urn:microsoft.com/office/officeart/2005/8/layout/matrix1"/>
    <dgm:cxn modelId="{F8881B53-C28F-4819-969B-0FB761562118}" type="presParOf" srcId="{093EA246-3BAA-4F49-894F-34ACAEF668FF}" destId="{F6A45883-63E7-4F46-9B73-23A06C0A47CF}" srcOrd="4" destOrd="0" presId="urn:microsoft.com/office/officeart/2005/8/layout/matrix1"/>
    <dgm:cxn modelId="{6BB7D451-D8F8-431D-9283-99B9047F5C74}" type="presParOf" srcId="{093EA246-3BAA-4F49-894F-34ACAEF668FF}" destId="{66D649A1-DE28-44AD-9897-7F4ABE814411}" srcOrd="5" destOrd="0" presId="urn:microsoft.com/office/officeart/2005/8/layout/matrix1"/>
    <dgm:cxn modelId="{2FEFF6C9-340E-413B-933A-E44D503E0FC6}" type="presParOf" srcId="{093EA246-3BAA-4F49-894F-34ACAEF668FF}" destId="{08FE60CB-5E37-42BC-A90B-5A6508E88F7C}" srcOrd="6" destOrd="0" presId="urn:microsoft.com/office/officeart/2005/8/layout/matrix1"/>
    <dgm:cxn modelId="{C629478F-8C66-42BC-9F07-D3CE7E1A5831}" type="presParOf" srcId="{093EA246-3BAA-4F49-894F-34ACAEF668FF}" destId="{607AA446-2692-4CCF-B11C-C0BA4FF42528}" srcOrd="7" destOrd="0" presId="urn:microsoft.com/office/officeart/2005/8/layout/matrix1"/>
    <dgm:cxn modelId="{A3079BDF-9FEE-46E4-B017-AD6571D0CE84}" type="presParOf" srcId="{530B2DEF-578D-49F1-8E9D-FA6F8644927D}" destId="{FCE3288E-D664-4F42-8DA5-D63397022270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AD6714-7A49-634B-B8DC-7C17ED52F301}" type="doc">
      <dgm:prSet loTypeId="urn:microsoft.com/office/officeart/2005/8/layout/lProcess2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7AB41C8-45E6-E94F-AB52-E0D679D9ABBF}">
      <dgm:prSet phldrT="[Text]" custT="1"/>
      <dgm:spPr/>
      <dgm:t>
        <a:bodyPr tIns="108000"/>
        <a:lstStyle/>
        <a:p>
          <a:r>
            <a:rPr lang="zh-CN" altLang="en-US" sz="3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零售</a:t>
          </a:r>
          <a:endParaRPr lang="en-US" altLang="zh-CN" sz="36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endParaRPr lang="en-US" altLang="zh-CN" sz="1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3890F90-DEAA-2A44-9422-D9919B1C0BCD}" type="parTrans" cxnId="{51B46ADE-4009-D54E-86EE-D9B647EE0959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8F3B18-6271-AF46-B7FE-B51D55CCDF4E}" type="sibTrans" cxnId="{51B46ADE-4009-D54E-86EE-D9B647EE0959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7FB9F0-BFB1-4744-9CD2-8A8DF46127EA}">
      <dgm:prSet phldrT="[Text]" custT="1"/>
      <dgm:spPr/>
      <dgm:t>
        <a:bodyPr/>
        <a:lstStyle/>
        <a:p>
          <a:r>
            <a: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快速开店</a:t>
          </a:r>
        </a:p>
        <a:p>
          <a:r>
            <a: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洞察用户</a:t>
          </a:r>
        </a:p>
        <a:p>
          <a:r>
            <a: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增加粘度</a:t>
          </a:r>
          <a:endParaRPr lang="en-US" sz="16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3E0EB0-8AC2-9643-AD93-B186C4FDE97C}" type="parTrans" cxnId="{14C6D497-1835-BC42-8F51-12111BD58365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9E2D87-CC03-054E-9DEE-0A4030DB7EC9}" type="sibTrans" cxnId="{14C6D497-1835-BC42-8F51-12111BD58365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30BB7E3-1E85-2A41-82E1-FD63BA6D8B6B}">
      <dgm:prSet phldrT="[Text]" custT="1"/>
      <dgm:spPr/>
      <dgm:t>
        <a:bodyPr tIns="216000"/>
        <a:lstStyle/>
        <a:p>
          <a:r>
            <a:rPr lang="zh-CN" altLang="en-US" sz="3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酒店</a:t>
          </a:r>
          <a:endParaRPr lang="en-US" altLang="zh-CN" sz="36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endParaRPr lang="en-US" altLang="zh-CN" sz="16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39A808-8673-AA4C-BEE8-8E2155F440D9}" type="parTrans" cxnId="{DB4EA8E1-BAC6-2D44-8435-484D180D1088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3A4345-F0DC-1344-B8EB-21027E9281C7}" type="sibTrans" cxnId="{DB4EA8E1-BAC6-2D44-8435-484D180D1088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D7F8D6-91B1-D64D-9655-E6A30B01F8CD}">
      <dgm:prSet phldrT="[Text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“在北京总部了解苏梅岛酒店昨天的客流”</a:t>
          </a:r>
        </a:p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“</a:t>
          </a:r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30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秒登录管理界面，开始干活”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F2E4189-9A68-C545-B8C9-D6186A990629}" type="parTrans" cxnId="{290643D3-6DCF-FB44-850B-3765DE7B2984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5C8732-EE9C-3A4E-A423-A9B976C4E52F}" type="sibTrans" cxnId="{290643D3-6DCF-FB44-850B-3765DE7B2984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6567D4-EDD9-FB4A-B47E-019640051717}">
      <dgm:prSet phldrT="[Text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“</a:t>
          </a:r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15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分钟开店”</a:t>
          </a:r>
        </a:p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“快递小哥送货兼安装”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841416-42B2-3147-B78C-442EEE0A6674}" type="parTrans" cxnId="{4F42B573-8149-9F47-8A75-5DB8A4912ACC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AF88EC-AD7C-7448-A7FE-BC36AFF63546}" type="sibTrans" cxnId="{4F42B573-8149-9F47-8A75-5DB8A4912ACC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0EBA08-6F46-1E48-9F4C-FB3915AD1051}">
      <dgm:prSet phldrT="[Text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分级管理 </a:t>
          </a:r>
        </a:p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全局了解酒店状况</a:t>
          </a:r>
        </a:p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飞的运维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95CB76-05E8-DF4A-A289-501C150B0C0F}" type="parTrans" cxnId="{7B401B10-9DDF-2240-8D38-4EFB3813ABD8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D940D3-4640-7847-9597-B738F75F3D15}" type="sibTrans" cxnId="{7B401B10-9DDF-2240-8D38-4EFB3813ABD8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C0A058-46A4-4446-93F3-931B417C81B3}">
      <dgm:prSet phldrT="[Text]" custT="1"/>
      <dgm:spPr/>
      <dgm:t>
        <a:bodyPr tIns="72000" bIns="183600" anchor="ctr" anchorCtr="0"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zh-CN" altLang="en-US" sz="3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通用</a:t>
          </a:r>
          <a:endParaRPr lang="en-US" altLang="zh-CN" sz="36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ct val="35000"/>
            </a:spcAft>
          </a:pPr>
          <a:r>
            <a:rPr lang="zh-CN" altLang="en-US" sz="20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（包括教育</a:t>
          </a:r>
          <a:r>
            <a:rPr lang="en-US" altLang="zh-CN" sz="20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20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制造）</a:t>
          </a:r>
          <a:endParaRPr lang="en-US" sz="2000" dirty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6E9E48-C295-F343-947F-70B81126820A}" type="parTrans" cxnId="{7C7F80C0-6B0F-F045-B0D5-93F24053D531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9EBAE0-9E0B-3644-8054-52DCCBFD216A}" type="sibTrans" cxnId="{7C7F80C0-6B0F-F045-B0D5-93F24053D531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709CA8-DE27-4740-A2F5-E3F9790F3F68}">
      <dgm:prSet phldrT="[Text]" custT="1"/>
      <dgm:spPr/>
      <dgm:t>
        <a:bodyPr/>
        <a:lstStyle/>
        <a:p>
          <a:r>
            <a: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IT</a:t>
          </a:r>
          <a:r>
            <a:rPr lang="zh-CN" altLang="en-US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人员少</a:t>
          </a:r>
        </a:p>
        <a:p>
          <a:r>
            <a:rPr lang="zh-CN" altLang="en-US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采购复杂</a:t>
          </a:r>
        </a:p>
        <a:p>
          <a:r>
            <a:rPr lang="zh-CN" altLang="en-US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部署周期长</a:t>
          </a:r>
        </a:p>
        <a:p>
          <a:r>
            <a:rPr lang="zh-CN" altLang="en-US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调整风险高</a:t>
          </a:r>
        </a:p>
        <a:p>
          <a:r>
            <a:rPr lang="zh-CN" altLang="en-US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扩容非线性</a:t>
          </a:r>
          <a:endParaRPr lang="en-US" sz="10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706DEF-CF37-2948-A10D-3493DEA9FF24}" type="parTrans" cxnId="{8CE603A9-9BD9-CA4D-913C-BFA58A661980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17FC57-FF74-074B-9537-608A2A72A73D}" type="sibTrans" cxnId="{8CE603A9-9BD9-CA4D-913C-BFA58A661980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BB947E-4369-FF4A-A8EC-AF9DBACB7273}">
      <dgm:prSet phldrT="[Text]" custT="1"/>
      <dgm:spPr/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“部署周期缩短</a:t>
          </a:r>
          <a:r>
            <a: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2/3</a:t>
          </a:r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”</a:t>
          </a:r>
        </a:p>
        <a:p>
          <a:r>
            <a: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“</a:t>
          </a:r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睡着觉就把软件升级给做了</a:t>
          </a:r>
          <a:r>
            <a: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”</a:t>
          </a:r>
          <a:endParaRPr lang="zh-CN" altLang="en-US" sz="12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“调整全网配置，</a:t>
          </a:r>
          <a:r>
            <a: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10</a:t>
          </a:r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分钟搞定”</a:t>
          </a:r>
          <a:endParaRPr lang="en-US" sz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8DA68E-4834-F34D-A79F-49D94132A061}" type="parTrans" cxnId="{0A5C6CE3-38EE-0A48-8AAC-82F05D3AD2B3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0BDDB1-2FD3-5140-A539-9D605F49A630}" type="sibTrans" cxnId="{0A5C6CE3-38EE-0A48-8AAC-82F05D3AD2B3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8D4CDF-3D26-AA4D-A74C-239A4BD7D8FE}" type="pres">
      <dgm:prSet presAssocID="{18AD6714-7A49-634B-B8DC-7C17ED52F30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CC85BC-2A8C-4345-83D7-0F78C15DD1C1}" type="pres">
      <dgm:prSet presAssocID="{BFC0A058-46A4-4446-93F3-931B417C81B3}" presName="compNode" presStyleCnt="0"/>
      <dgm:spPr/>
    </dgm:pt>
    <dgm:pt modelId="{55E53256-2D79-9044-B1B8-F2C0ACE02B30}" type="pres">
      <dgm:prSet presAssocID="{BFC0A058-46A4-4446-93F3-931B417C81B3}" presName="aNode" presStyleLbl="bgShp" presStyleIdx="0" presStyleCnt="3"/>
      <dgm:spPr/>
      <dgm:t>
        <a:bodyPr/>
        <a:lstStyle/>
        <a:p>
          <a:endParaRPr lang="en-US"/>
        </a:p>
      </dgm:t>
    </dgm:pt>
    <dgm:pt modelId="{984D4F8C-F7A3-FE4B-82CD-6D85580137FF}" type="pres">
      <dgm:prSet presAssocID="{BFC0A058-46A4-4446-93F3-931B417C81B3}" presName="textNode" presStyleLbl="bgShp" presStyleIdx="0" presStyleCnt="3"/>
      <dgm:spPr/>
      <dgm:t>
        <a:bodyPr/>
        <a:lstStyle/>
        <a:p>
          <a:endParaRPr lang="en-US"/>
        </a:p>
      </dgm:t>
    </dgm:pt>
    <dgm:pt modelId="{68D18E83-1311-4541-BBD1-A33B5F77E483}" type="pres">
      <dgm:prSet presAssocID="{BFC0A058-46A4-4446-93F3-931B417C81B3}" presName="compChildNode" presStyleCnt="0"/>
      <dgm:spPr/>
    </dgm:pt>
    <dgm:pt modelId="{514C5DBC-980A-9949-ADD4-CE26FB066087}" type="pres">
      <dgm:prSet presAssocID="{BFC0A058-46A4-4446-93F3-931B417C81B3}" presName="theInnerList" presStyleCnt="0"/>
      <dgm:spPr/>
    </dgm:pt>
    <dgm:pt modelId="{F27A24FD-0E2E-4F41-ADD7-1AAB477C7837}" type="pres">
      <dgm:prSet presAssocID="{42709CA8-DE27-4740-A2F5-E3F9790F3F68}" presName="childNode" presStyleLbl="node1" presStyleIdx="0" presStyleCnt="6" custScaleX="110805" custScaleY="2000000" custLinFactY="-118278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DED21-021C-A84D-8289-F255A9E7DFFD}" type="pres">
      <dgm:prSet presAssocID="{42709CA8-DE27-4740-A2F5-E3F9790F3F68}" presName="aSpace2" presStyleCnt="0"/>
      <dgm:spPr/>
    </dgm:pt>
    <dgm:pt modelId="{6315D1D4-2D1E-1C4A-BA3D-DABF2DFB0215}" type="pres">
      <dgm:prSet presAssocID="{85BB947E-4369-FF4A-A8EC-AF9DBACB7273}" presName="childNode" presStyleLbl="node1" presStyleIdx="1" presStyleCnt="6" custScaleX="110805" custScaleY="2000000" custLinFactY="3160" custLinFactNeighborX="-1576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96C3C-7116-2A4D-8608-161D85145E53}" type="pres">
      <dgm:prSet presAssocID="{BFC0A058-46A4-4446-93F3-931B417C81B3}" presName="aSpace" presStyleCnt="0"/>
      <dgm:spPr/>
    </dgm:pt>
    <dgm:pt modelId="{ACF3DFC1-5DCD-504A-99A5-9CEBCB9ED591}" type="pres">
      <dgm:prSet presAssocID="{47AB41C8-45E6-E94F-AB52-E0D679D9ABBF}" presName="compNode" presStyleCnt="0"/>
      <dgm:spPr/>
    </dgm:pt>
    <dgm:pt modelId="{E23425BF-6CAA-FA47-9B9E-046C60E4074A}" type="pres">
      <dgm:prSet presAssocID="{47AB41C8-45E6-E94F-AB52-E0D679D9ABBF}" presName="aNode" presStyleLbl="bgShp" presStyleIdx="1" presStyleCnt="3"/>
      <dgm:spPr/>
      <dgm:t>
        <a:bodyPr/>
        <a:lstStyle/>
        <a:p>
          <a:endParaRPr lang="en-US"/>
        </a:p>
      </dgm:t>
    </dgm:pt>
    <dgm:pt modelId="{A26034E6-1996-A849-A305-B84684731EDB}" type="pres">
      <dgm:prSet presAssocID="{47AB41C8-45E6-E94F-AB52-E0D679D9ABBF}" presName="textNode" presStyleLbl="bgShp" presStyleIdx="1" presStyleCnt="3"/>
      <dgm:spPr/>
      <dgm:t>
        <a:bodyPr/>
        <a:lstStyle/>
        <a:p>
          <a:endParaRPr lang="en-US"/>
        </a:p>
      </dgm:t>
    </dgm:pt>
    <dgm:pt modelId="{55C86225-980C-AC4F-85EA-3C55205F15BD}" type="pres">
      <dgm:prSet presAssocID="{47AB41C8-45E6-E94F-AB52-E0D679D9ABBF}" presName="compChildNode" presStyleCnt="0"/>
      <dgm:spPr/>
    </dgm:pt>
    <dgm:pt modelId="{1CACF89A-03EC-4D4B-A83B-645FEE61B4C5}" type="pres">
      <dgm:prSet presAssocID="{47AB41C8-45E6-E94F-AB52-E0D679D9ABBF}" presName="theInnerList" presStyleCnt="0"/>
      <dgm:spPr/>
    </dgm:pt>
    <dgm:pt modelId="{3C7F8BDE-E6B4-4F44-896E-9F772196D17C}" type="pres">
      <dgm:prSet presAssocID="{017FB9F0-BFB1-4744-9CD2-8A8DF46127EA}" presName="childNode" presStyleLbl="node1" presStyleIdx="2" presStyleCnt="6" custScaleX="110805" custScaleY="2000000" custLinFactY="-118278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C61E81-F516-394D-B8FF-521F52FD651F}" type="pres">
      <dgm:prSet presAssocID="{017FB9F0-BFB1-4744-9CD2-8A8DF46127EA}" presName="aSpace2" presStyleCnt="0"/>
      <dgm:spPr/>
    </dgm:pt>
    <dgm:pt modelId="{B398C6A6-8A40-B946-8192-559AB9AC48F6}" type="pres">
      <dgm:prSet presAssocID="{E06567D4-EDD9-FB4A-B47E-019640051717}" presName="childNode" presStyleLbl="node1" presStyleIdx="3" presStyleCnt="6" custScaleX="110805" custScaleY="2000000" custLinFactY="3160" custLinFactNeighborX="-1576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00C1E1-B6E2-D544-A422-680D1DBF1E28}" type="pres">
      <dgm:prSet presAssocID="{47AB41C8-45E6-E94F-AB52-E0D679D9ABBF}" presName="aSpace" presStyleCnt="0"/>
      <dgm:spPr/>
    </dgm:pt>
    <dgm:pt modelId="{1770BAA1-0249-C74B-A9BB-491DC54010BC}" type="pres">
      <dgm:prSet presAssocID="{F30BB7E3-1E85-2A41-82E1-FD63BA6D8B6B}" presName="compNode" presStyleCnt="0"/>
      <dgm:spPr/>
    </dgm:pt>
    <dgm:pt modelId="{C3A9A2FE-0309-6A4B-A56D-E85E1ED33D4F}" type="pres">
      <dgm:prSet presAssocID="{F30BB7E3-1E85-2A41-82E1-FD63BA6D8B6B}" presName="aNode" presStyleLbl="bgShp" presStyleIdx="2" presStyleCnt="3"/>
      <dgm:spPr/>
      <dgm:t>
        <a:bodyPr/>
        <a:lstStyle/>
        <a:p>
          <a:endParaRPr lang="en-US"/>
        </a:p>
      </dgm:t>
    </dgm:pt>
    <dgm:pt modelId="{4C16BBE9-113E-C144-9386-601B96985205}" type="pres">
      <dgm:prSet presAssocID="{F30BB7E3-1E85-2A41-82E1-FD63BA6D8B6B}" presName="textNode" presStyleLbl="bgShp" presStyleIdx="2" presStyleCnt="3"/>
      <dgm:spPr/>
      <dgm:t>
        <a:bodyPr/>
        <a:lstStyle/>
        <a:p>
          <a:endParaRPr lang="en-US"/>
        </a:p>
      </dgm:t>
    </dgm:pt>
    <dgm:pt modelId="{BA275EE7-35C9-AD48-9419-185C3DC355A9}" type="pres">
      <dgm:prSet presAssocID="{F30BB7E3-1E85-2A41-82E1-FD63BA6D8B6B}" presName="compChildNode" presStyleCnt="0"/>
      <dgm:spPr/>
    </dgm:pt>
    <dgm:pt modelId="{A940B843-8EE8-1B46-B76B-F8D86138F2C8}" type="pres">
      <dgm:prSet presAssocID="{F30BB7E3-1E85-2A41-82E1-FD63BA6D8B6B}" presName="theInnerList" presStyleCnt="0"/>
      <dgm:spPr/>
    </dgm:pt>
    <dgm:pt modelId="{6801CC5B-5FE2-064F-9385-A0E9E0B04F84}" type="pres">
      <dgm:prSet presAssocID="{DA0EBA08-6F46-1E48-9F4C-FB3915AD1051}" presName="childNode" presStyleLbl="node1" presStyleIdx="4" presStyleCnt="6" custScaleX="110805" custScaleY="2000000" custLinFactY="-118278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98DE3-6EC7-B445-B7BC-F73064E8CF7B}" type="pres">
      <dgm:prSet presAssocID="{DA0EBA08-6F46-1E48-9F4C-FB3915AD1051}" presName="aSpace2" presStyleCnt="0"/>
      <dgm:spPr/>
    </dgm:pt>
    <dgm:pt modelId="{0E93851C-9B8B-6A41-9817-7E886F42FB52}" type="pres">
      <dgm:prSet presAssocID="{BAD7F8D6-91B1-D64D-9655-E6A30B01F8CD}" presName="childNode" presStyleLbl="node1" presStyleIdx="5" presStyleCnt="6" custScaleX="110805" custScaleY="2000000" custLinFactY="18159" custLinFactNeighborX="160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D2C2CA-5EED-5E44-AD7D-F902F9B0B550}" type="presOf" srcId="{017FB9F0-BFB1-4744-9CD2-8A8DF46127EA}" destId="{3C7F8BDE-E6B4-4F44-896E-9F772196D17C}" srcOrd="0" destOrd="0" presId="urn:microsoft.com/office/officeart/2005/8/layout/lProcess2"/>
    <dgm:cxn modelId="{29360B72-E190-534A-8653-5E440AD0389F}" type="presOf" srcId="{BAD7F8D6-91B1-D64D-9655-E6A30B01F8CD}" destId="{0E93851C-9B8B-6A41-9817-7E886F42FB52}" srcOrd="0" destOrd="0" presId="urn:microsoft.com/office/officeart/2005/8/layout/lProcess2"/>
    <dgm:cxn modelId="{51B46ADE-4009-D54E-86EE-D9B647EE0959}" srcId="{18AD6714-7A49-634B-B8DC-7C17ED52F301}" destId="{47AB41C8-45E6-E94F-AB52-E0D679D9ABBF}" srcOrd="1" destOrd="0" parTransId="{F3890F90-DEAA-2A44-9422-D9919B1C0BCD}" sibTransId="{238F3B18-6271-AF46-B7FE-B51D55CCDF4E}"/>
    <dgm:cxn modelId="{DB4EA8E1-BAC6-2D44-8435-484D180D1088}" srcId="{18AD6714-7A49-634B-B8DC-7C17ED52F301}" destId="{F30BB7E3-1E85-2A41-82E1-FD63BA6D8B6B}" srcOrd="2" destOrd="0" parTransId="{3339A808-8673-AA4C-BEE8-8E2155F440D9}" sibTransId="{A13A4345-F0DC-1344-B8EB-21027E9281C7}"/>
    <dgm:cxn modelId="{8A9A10E3-1A13-EE47-95B3-C1B1FA9C171B}" type="presOf" srcId="{47AB41C8-45E6-E94F-AB52-E0D679D9ABBF}" destId="{E23425BF-6CAA-FA47-9B9E-046C60E4074A}" srcOrd="0" destOrd="0" presId="urn:microsoft.com/office/officeart/2005/8/layout/lProcess2"/>
    <dgm:cxn modelId="{94C185B5-977B-4145-A32F-1FD1355243D0}" type="presOf" srcId="{F30BB7E3-1E85-2A41-82E1-FD63BA6D8B6B}" destId="{C3A9A2FE-0309-6A4B-A56D-E85E1ED33D4F}" srcOrd="0" destOrd="0" presId="urn:microsoft.com/office/officeart/2005/8/layout/lProcess2"/>
    <dgm:cxn modelId="{14C6D497-1835-BC42-8F51-12111BD58365}" srcId="{47AB41C8-45E6-E94F-AB52-E0D679D9ABBF}" destId="{017FB9F0-BFB1-4744-9CD2-8A8DF46127EA}" srcOrd="0" destOrd="0" parTransId="{123E0EB0-8AC2-9643-AD93-B186C4FDE97C}" sibTransId="{C29E2D87-CC03-054E-9DEE-0A4030DB7EC9}"/>
    <dgm:cxn modelId="{EB49557B-B25A-6D48-8F31-520DFEE88EED}" type="presOf" srcId="{E06567D4-EDD9-FB4A-B47E-019640051717}" destId="{B398C6A6-8A40-B946-8192-559AB9AC48F6}" srcOrd="0" destOrd="0" presId="urn:microsoft.com/office/officeart/2005/8/layout/lProcess2"/>
    <dgm:cxn modelId="{8CE603A9-9BD9-CA4D-913C-BFA58A661980}" srcId="{BFC0A058-46A4-4446-93F3-931B417C81B3}" destId="{42709CA8-DE27-4740-A2F5-E3F9790F3F68}" srcOrd="0" destOrd="0" parTransId="{FE706DEF-CF37-2948-A10D-3493DEA9FF24}" sibTransId="{3217FC57-FF74-074B-9537-608A2A72A73D}"/>
    <dgm:cxn modelId="{290643D3-6DCF-FB44-850B-3765DE7B2984}" srcId="{F30BB7E3-1E85-2A41-82E1-FD63BA6D8B6B}" destId="{BAD7F8D6-91B1-D64D-9655-E6A30B01F8CD}" srcOrd="1" destOrd="0" parTransId="{1F2E4189-9A68-C545-B8C9-D6186A990629}" sibTransId="{A45C8732-EE9C-3A4E-A423-A9B976C4E52F}"/>
    <dgm:cxn modelId="{51E8AE44-DDF8-2E4D-924C-F8CB4275AD4F}" type="presOf" srcId="{BFC0A058-46A4-4446-93F3-931B417C81B3}" destId="{55E53256-2D79-9044-B1B8-F2C0ACE02B30}" srcOrd="0" destOrd="0" presId="urn:microsoft.com/office/officeart/2005/8/layout/lProcess2"/>
    <dgm:cxn modelId="{1A8AEF6D-5A68-BF40-A59D-7EE45F4F4084}" type="presOf" srcId="{42709CA8-DE27-4740-A2F5-E3F9790F3F68}" destId="{F27A24FD-0E2E-4F41-ADD7-1AAB477C7837}" srcOrd="0" destOrd="0" presId="urn:microsoft.com/office/officeart/2005/8/layout/lProcess2"/>
    <dgm:cxn modelId="{B461DD1D-1D05-AF4A-997D-5472481F031A}" type="presOf" srcId="{18AD6714-7A49-634B-B8DC-7C17ED52F301}" destId="{348D4CDF-3D26-AA4D-A74C-239A4BD7D8FE}" srcOrd="0" destOrd="0" presId="urn:microsoft.com/office/officeart/2005/8/layout/lProcess2"/>
    <dgm:cxn modelId="{572B0F2A-704B-E04C-AE23-23285DD201C6}" type="presOf" srcId="{85BB947E-4369-FF4A-A8EC-AF9DBACB7273}" destId="{6315D1D4-2D1E-1C4A-BA3D-DABF2DFB0215}" srcOrd="0" destOrd="0" presId="urn:microsoft.com/office/officeart/2005/8/layout/lProcess2"/>
    <dgm:cxn modelId="{4F42B573-8149-9F47-8A75-5DB8A4912ACC}" srcId="{47AB41C8-45E6-E94F-AB52-E0D679D9ABBF}" destId="{E06567D4-EDD9-FB4A-B47E-019640051717}" srcOrd="1" destOrd="0" parTransId="{55841416-42B2-3147-B78C-442EEE0A6674}" sibTransId="{6FAF88EC-AD7C-7448-A7FE-BC36AFF63546}"/>
    <dgm:cxn modelId="{0A5C6CE3-38EE-0A48-8AAC-82F05D3AD2B3}" srcId="{BFC0A058-46A4-4446-93F3-931B417C81B3}" destId="{85BB947E-4369-FF4A-A8EC-AF9DBACB7273}" srcOrd="1" destOrd="0" parTransId="{B98DA68E-4834-F34D-A79F-49D94132A061}" sibTransId="{870BDDB1-2FD3-5140-A539-9D605F49A630}"/>
    <dgm:cxn modelId="{DD63B48B-E547-754D-B617-3430F4A424E6}" type="presOf" srcId="{BFC0A058-46A4-4446-93F3-931B417C81B3}" destId="{984D4F8C-F7A3-FE4B-82CD-6D85580137FF}" srcOrd="1" destOrd="0" presId="urn:microsoft.com/office/officeart/2005/8/layout/lProcess2"/>
    <dgm:cxn modelId="{7B401B10-9DDF-2240-8D38-4EFB3813ABD8}" srcId="{F30BB7E3-1E85-2A41-82E1-FD63BA6D8B6B}" destId="{DA0EBA08-6F46-1E48-9F4C-FB3915AD1051}" srcOrd="0" destOrd="0" parTransId="{2B95CB76-05E8-DF4A-A289-501C150B0C0F}" sibTransId="{C1D940D3-4640-7847-9597-B738F75F3D15}"/>
    <dgm:cxn modelId="{AA053CEF-2564-ED48-A075-CD9FD2FDEEB5}" type="presOf" srcId="{47AB41C8-45E6-E94F-AB52-E0D679D9ABBF}" destId="{A26034E6-1996-A849-A305-B84684731EDB}" srcOrd="1" destOrd="0" presId="urn:microsoft.com/office/officeart/2005/8/layout/lProcess2"/>
    <dgm:cxn modelId="{6BBCAFF6-AB30-1748-80A5-AB64AB646F31}" type="presOf" srcId="{DA0EBA08-6F46-1E48-9F4C-FB3915AD1051}" destId="{6801CC5B-5FE2-064F-9385-A0E9E0B04F84}" srcOrd="0" destOrd="0" presId="urn:microsoft.com/office/officeart/2005/8/layout/lProcess2"/>
    <dgm:cxn modelId="{7E3EC500-C88D-CF4B-A557-A88323537FAB}" type="presOf" srcId="{F30BB7E3-1E85-2A41-82E1-FD63BA6D8B6B}" destId="{4C16BBE9-113E-C144-9386-601B96985205}" srcOrd="1" destOrd="0" presId="urn:microsoft.com/office/officeart/2005/8/layout/lProcess2"/>
    <dgm:cxn modelId="{7C7F80C0-6B0F-F045-B0D5-93F24053D531}" srcId="{18AD6714-7A49-634B-B8DC-7C17ED52F301}" destId="{BFC0A058-46A4-4446-93F3-931B417C81B3}" srcOrd="0" destOrd="0" parTransId="{C36E9E48-C295-F343-947F-70B81126820A}" sibTransId="{9B9EBAE0-9E0B-3644-8054-52DCCBFD216A}"/>
    <dgm:cxn modelId="{208256CD-36DA-EE4B-94B4-2C1ACC0B1741}" type="presParOf" srcId="{348D4CDF-3D26-AA4D-A74C-239A4BD7D8FE}" destId="{86CC85BC-2A8C-4345-83D7-0F78C15DD1C1}" srcOrd="0" destOrd="0" presId="urn:microsoft.com/office/officeart/2005/8/layout/lProcess2"/>
    <dgm:cxn modelId="{1556E4B6-F959-6346-8122-A9D7638EA10B}" type="presParOf" srcId="{86CC85BC-2A8C-4345-83D7-0F78C15DD1C1}" destId="{55E53256-2D79-9044-B1B8-F2C0ACE02B30}" srcOrd="0" destOrd="0" presId="urn:microsoft.com/office/officeart/2005/8/layout/lProcess2"/>
    <dgm:cxn modelId="{22736957-11C1-684D-8792-E175317BF977}" type="presParOf" srcId="{86CC85BC-2A8C-4345-83D7-0F78C15DD1C1}" destId="{984D4F8C-F7A3-FE4B-82CD-6D85580137FF}" srcOrd="1" destOrd="0" presId="urn:microsoft.com/office/officeart/2005/8/layout/lProcess2"/>
    <dgm:cxn modelId="{04999321-3864-E140-86EC-47FD215800E4}" type="presParOf" srcId="{86CC85BC-2A8C-4345-83D7-0F78C15DD1C1}" destId="{68D18E83-1311-4541-BBD1-A33B5F77E483}" srcOrd="2" destOrd="0" presId="urn:microsoft.com/office/officeart/2005/8/layout/lProcess2"/>
    <dgm:cxn modelId="{A0503814-A61F-9A46-977F-C86212B09111}" type="presParOf" srcId="{68D18E83-1311-4541-BBD1-A33B5F77E483}" destId="{514C5DBC-980A-9949-ADD4-CE26FB066087}" srcOrd="0" destOrd="0" presId="urn:microsoft.com/office/officeart/2005/8/layout/lProcess2"/>
    <dgm:cxn modelId="{7D29EA90-1ECA-A649-ACA1-43109F1DE38E}" type="presParOf" srcId="{514C5DBC-980A-9949-ADD4-CE26FB066087}" destId="{F27A24FD-0E2E-4F41-ADD7-1AAB477C7837}" srcOrd="0" destOrd="0" presId="urn:microsoft.com/office/officeart/2005/8/layout/lProcess2"/>
    <dgm:cxn modelId="{0716851F-7C8F-A84F-A6B7-45876F4B635E}" type="presParOf" srcId="{514C5DBC-980A-9949-ADD4-CE26FB066087}" destId="{00ADED21-021C-A84D-8289-F255A9E7DFFD}" srcOrd="1" destOrd="0" presId="urn:microsoft.com/office/officeart/2005/8/layout/lProcess2"/>
    <dgm:cxn modelId="{7306B8B5-5F25-2445-994F-347DED9C07E0}" type="presParOf" srcId="{514C5DBC-980A-9949-ADD4-CE26FB066087}" destId="{6315D1D4-2D1E-1C4A-BA3D-DABF2DFB0215}" srcOrd="2" destOrd="0" presId="urn:microsoft.com/office/officeart/2005/8/layout/lProcess2"/>
    <dgm:cxn modelId="{EB7D2581-9A5D-064D-AD46-66E4A7B05961}" type="presParOf" srcId="{348D4CDF-3D26-AA4D-A74C-239A4BD7D8FE}" destId="{CC196C3C-7116-2A4D-8608-161D85145E53}" srcOrd="1" destOrd="0" presId="urn:microsoft.com/office/officeart/2005/8/layout/lProcess2"/>
    <dgm:cxn modelId="{207E7D92-43FF-084D-BCBA-E737580C96BA}" type="presParOf" srcId="{348D4CDF-3D26-AA4D-A74C-239A4BD7D8FE}" destId="{ACF3DFC1-5DCD-504A-99A5-9CEBCB9ED591}" srcOrd="2" destOrd="0" presId="urn:microsoft.com/office/officeart/2005/8/layout/lProcess2"/>
    <dgm:cxn modelId="{DE9C286C-0A1D-8243-BFC3-A489386C994A}" type="presParOf" srcId="{ACF3DFC1-5DCD-504A-99A5-9CEBCB9ED591}" destId="{E23425BF-6CAA-FA47-9B9E-046C60E4074A}" srcOrd="0" destOrd="0" presId="urn:microsoft.com/office/officeart/2005/8/layout/lProcess2"/>
    <dgm:cxn modelId="{BBE0F706-F546-CB49-AD76-F9AE7D040BC8}" type="presParOf" srcId="{ACF3DFC1-5DCD-504A-99A5-9CEBCB9ED591}" destId="{A26034E6-1996-A849-A305-B84684731EDB}" srcOrd="1" destOrd="0" presId="urn:microsoft.com/office/officeart/2005/8/layout/lProcess2"/>
    <dgm:cxn modelId="{61ACC5D1-136C-D448-A162-904C37229E40}" type="presParOf" srcId="{ACF3DFC1-5DCD-504A-99A5-9CEBCB9ED591}" destId="{55C86225-980C-AC4F-85EA-3C55205F15BD}" srcOrd="2" destOrd="0" presId="urn:microsoft.com/office/officeart/2005/8/layout/lProcess2"/>
    <dgm:cxn modelId="{C86C1F62-9FBC-9340-BF48-C6495BFB4270}" type="presParOf" srcId="{55C86225-980C-AC4F-85EA-3C55205F15BD}" destId="{1CACF89A-03EC-4D4B-A83B-645FEE61B4C5}" srcOrd="0" destOrd="0" presId="urn:microsoft.com/office/officeart/2005/8/layout/lProcess2"/>
    <dgm:cxn modelId="{CACFB522-7143-5C46-84FE-FEBDC15CD823}" type="presParOf" srcId="{1CACF89A-03EC-4D4B-A83B-645FEE61B4C5}" destId="{3C7F8BDE-E6B4-4F44-896E-9F772196D17C}" srcOrd="0" destOrd="0" presId="urn:microsoft.com/office/officeart/2005/8/layout/lProcess2"/>
    <dgm:cxn modelId="{6ABDBAEF-8DC3-AE49-AAE9-F3943888F10E}" type="presParOf" srcId="{1CACF89A-03EC-4D4B-A83B-645FEE61B4C5}" destId="{A5C61E81-F516-394D-B8FF-521F52FD651F}" srcOrd="1" destOrd="0" presId="urn:microsoft.com/office/officeart/2005/8/layout/lProcess2"/>
    <dgm:cxn modelId="{9288F1A8-8095-D94A-B852-FDC3CFD00E2B}" type="presParOf" srcId="{1CACF89A-03EC-4D4B-A83B-645FEE61B4C5}" destId="{B398C6A6-8A40-B946-8192-559AB9AC48F6}" srcOrd="2" destOrd="0" presId="urn:microsoft.com/office/officeart/2005/8/layout/lProcess2"/>
    <dgm:cxn modelId="{30D90B37-98F7-384B-B1C9-27C206D4ACC4}" type="presParOf" srcId="{348D4CDF-3D26-AA4D-A74C-239A4BD7D8FE}" destId="{B100C1E1-B6E2-D544-A422-680D1DBF1E28}" srcOrd="3" destOrd="0" presId="urn:microsoft.com/office/officeart/2005/8/layout/lProcess2"/>
    <dgm:cxn modelId="{1EEE00CE-C811-1943-8C6C-4F25C1627737}" type="presParOf" srcId="{348D4CDF-3D26-AA4D-A74C-239A4BD7D8FE}" destId="{1770BAA1-0249-C74B-A9BB-491DC54010BC}" srcOrd="4" destOrd="0" presId="urn:microsoft.com/office/officeart/2005/8/layout/lProcess2"/>
    <dgm:cxn modelId="{66A2F309-22EB-C548-BCC2-26A838C4B2ED}" type="presParOf" srcId="{1770BAA1-0249-C74B-A9BB-491DC54010BC}" destId="{C3A9A2FE-0309-6A4B-A56D-E85E1ED33D4F}" srcOrd="0" destOrd="0" presId="urn:microsoft.com/office/officeart/2005/8/layout/lProcess2"/>
    <dgm:cxn modelId="{4CFC885D-813E-A74C-987F-3C6EA767665B}" type="presParOf" srcId="{1770BAA1-0249-C74B-A9BB-491DC54010BC}" destId="{4C16BBE9-113E-C144-9386-601B96985205}" srcOrd="1" destOrd="0" presId="urn:microsoft.com/office/officeart/2005/8/layout/lProcess2"/>
    <dgm:cxn modelId="{6E50EC7C-A6D9-2247-A396-FF428D3E04F0}" type="presParOf" srcId="{1770BAA1-0249-C74B-A9BB-491DC54010BC}" destId="{BA275EE7-35C9-AD48-9419-185C3DC355A9}" srcOrd="2" destOrd="0" presId="urn:microsoft.com/office/officeart/2005/8/layout/lProcess2"/>
    <dgm:cxn modelId="{5B9CCCE1-64EE-9346-A292-626269D8F50B}" type="presParOf" srcId="{BA275EE7-35C9-AD48-9419-185C3DC355A9}" destId="{A940B843-8EE8-1B46-B76B-F8D86138F2C8}" srcOrd="0" destOrd="0" presId="urn:microsoft.com/office/officeart/2005/8/layout/lProcess2"/>
    <dgm:cxn modelId="{436CCB49-393B-0845-946C-6349978ADA8B}" type="presParOf" srcId="{A940B843-8EE8-1B46-B76B-F8D86138F2C8}" destId="{6801CC5B-5FE2-064F-9385-A0E9E0B04F84}" srcOrd="0" destOrd="0" presId="urn:microsoft.com/office/officeart/2005/8/layout/lProcess2"/>
    <dgm:cxn modelId="{68326A95-4707-5E4A-9489-8866D024DC04}" type="presParOf" srcId="{A940B843-8EE8-1B46-B76B-F8D86138F2C8}" destId="{8F698DE3-6EC7-B445-B7BC-F73064E8CF7B}" srcOrd="1" destOrd="0" presId="urn:microsoft.com/office/officeart/2005/8/layout/lProcess2"/>
    <dgm:cxn modelId="{9A494305-65EA-5845-9171-422997552F18}" type="presParOf" srcId="{A940B843-8EE8-1B46-B76B-F8D86138F2C8}" destId="{0E93851C-9B8B-6A41-9817-7E886F42FB5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13BA6-DE3A-4ABC-BCB8-5323EC7030D6}">
      <dsp:nvSpPr>
        <dsp:cNvPr id="0" name=""/>
        <dsp:cNvSpPr/>
      </dsp:nvSpPr>
      <dsp:spPr>
        <a:xfrm rot="16200000">
          <a:off x="508000" y="-508000"/>
          <a:ext cx="2032000" cy="3048000"/>
        </a:xfrm>
        <a:prstGeom prst="round1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快速部署</a:t>
          </a:r>
          <a:endParaRPr lang="zh-CN" altLang="en-US" sz="3900" kern="1200" dirty="0"/>
        </a:p>
      </dsp:txBody>
      <dsp:txXfrm rot="5400000">
        <a:off x="0" y="0"/>
        <a:ext cx="3048000" cy="1524000"/>
      </dsp:txXfrm>
    </dsp:sp>
    <dsp:sp modelId="{BFD5BB67-7246-4B21-A02F-27332325CA11}">
      <dsp:nvSpPr>
        <dsp:cNvPr id="0" name=""/>
        <dsp:cNvSpPr/>
      </dsp:nvSpPr>
      <dsp:spPr>
        <a:xfrm>
          <a:off x="3048000" y="0"/>
          <a:ext cx="3048000" cy="2032000"/>
        </a:xfrm>
        <a:prstGeom prst="round1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业务可视化</a:t>
          </a:r>
          <a:endParaRPr lang="zh-CN" altLang="en-US" sz="3900" kern="1200" dirty="0"/>
        </a:p>
      </dsp:txBody>
      <dsp:txXfrm>
        <a:off x="3048000" y="0"/>
        <a:ext cx="3048000" cy="1524000"/>
      </dsp:txXfrm>
    </dsp:sp>
    <dsp:sp modelId="{F6A45883-63E7-4F46-9B73-23A06C0A47CF}">
      <dsp:nvSpPr>
        <dsp:cNvPr id="0" name=""/>
        <dsp:cNvSpPr/>
      </dsp:nvSpPr>
      <dsp:spPr>
        <a:xfrm rot="10800000">
          <a:off x="0" y="2032000"/>
          <a:ext cx="3048000" cy="2032000"/>
        </a:xfrm>
        <a:prstGeom prst="round1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简单</a:t>
          </a:r>
          <a:endParaRPr lang="zh-CN" altLang="en-US" sz="3900" kern="1200" dirty="0"/>
        </a:p>
      </dsp:txBody>
      <dsp:txXfrm rot="10800000">
        <a:off x="0" y="2539999"/>
        <a:ext cx="3048000" cy="1524000"/>
      </dsp:txXfrm>
    </dsp:sp>
    <dsp:sp modelId="{08FE60CB-5E37-42BC-A90B-5A6508E88F7C}">
      <dsp:nvSpPr>
        <dsp:cNvPr id="0" name=""/>
        <dsp:cNvSpPr/>
      </dsp:nvSpPr>
      <dsp:spPr>
        <a:xfrm rot="5400000">
          <a:off x="3556000" y="1523999"/>
          <a:ext cx="2032000" cy="3048000"/>
        </a:xfrm>
        <a:prstGeom prst="round1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管理透明</a:t>
          </a:r>
          <a:endParaRPr lang="zh-CN" altLang="en-US" sz="3900" kern="1200" dirty="0"/>
        </a:p>
      </dsp:txBody>
      <dsp:txXfrm rot="-5400000">
        <a:off x="3048000" y="2539999"/>
        <a:ext cx="3048000" cy="1524000"/>
      </dsp:txXfrm>
    </dsp:sp>
    <dsp:sp modelId="{FCE3288E-D664-4F42-8DA5-D63397022270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4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IT as a Service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节省</a:t>
          </a:r>
          <a:r>
            <a:rPr lang="en-US" altLang="zh-CN" sz="1400" kern="1200" dirty="0" smtClean="0"/>
            <a:t>TCO 50%</a:t>
          </a:r>
          <a:endParaRPr lang="zh-CN" altLang="en-US" sz="1400" kern="1200" dirty="0"/>
        </a:p>
      </dsp:txBody>
      <dsp:txXfrm>
        <a:off x="2183197" y="1573596"/>
        <a:ext cx="1729606" cy="916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E53256-2D79-9044-B1B8-F2C0ACE02B30}">
      <dsp:nvSpPr>
        <dsp:cNvPr id="0" name=""/>
        <dsp:cNvSpPr/>
      </dsp:nvSpPr>
      <dsp:spPr>
        <a:xfrm>
          <a:off x="999" y="0"/>
          <a:ext cx="2598471" cy="397302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72000" rIns="137160" bIns="18360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3600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通用</a:t>
          </a:r>
          <a:endParaRPr lang="en-US" altLang="zh-CN" sz="3600" kern="1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（包括教育</a:t>
          </a:r>
          <a:r>
            <a:rPr lang="en-US" altLang="zh-CN" sz="2000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2000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制造）</a:t>
          </a:r>
          <a:endParaRPr lang="en-US" sz="2000" kern="1200" dirty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99" y="0"/>
        <a:ext cx="2598471" cy="1191907"/>
      </dsp:txXfrm>
    </dsp:sp>
    <dsp:sp modelId="{F27A24FD-0E2E-4F41-ADD7-1AAB477C7837}">
      <dsp:nvSpPr>
        <dsp:cNvPr id="0" name=""/>
        <dsp:cNvSpPr/>
      </dsp:nvSpPr>
      <dsp:spPr>
        <a:xfrm>
          <a:off x="148540" y="1096152"/>
          <a:ext cx="2303388" cy="1286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IT</a:t>
          </a:r>
          <a:r>
            <a:rPr lang="zh-CN" altLang="en-US" sz="10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人员少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采购复杂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部署周期长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调整风险高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扩容非线性</a:t>
          </a:r>
          <a:endParaRPr lang="en-US" sz="10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6211" y="1133823"/>
        <a:ext cx="2228046" cy="1210846"/>
      </dsp:txXfrm>
    </dsp:sp>
    <dsp:sp modelId="{6315D1D4-2D1E-1C4A-BA3D-DABF2DFB0215}">
      <dsp:nvSpPr>
        <dsp:cNvPr id="0" name=""/>
        <dsp:cNvSpPr/>
      </dsp:nvSpPr>
      <dsp:spPr>
        <a:xfrm>
          <a:off x="115779" y="2500012"/>
          <a:ext cx="2303388" cy="1286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68995"/>
                <a:satOff val="6165"/>
                <a:lumOff val="471"/>
                <a:alphaOff val="0"/>
                <a:shade val="51000"/>
                <a:satMod val="130000"/>
              </a:schemeClr>
            </a:gs>
            <a:gs pos="80000">
              <a:schemeClr val="accent4">
                <a:hueOff val="968995"/>
                <a:satOff val="6165"/>
                <a:lumOff val="471"/>
                <a:alphaOff val="0"/>
                <a:shade val="93000"/>
                <a:satMod val="130000"/>
              </a:schemeClr>
            </a:gs>
            <a:gs pos="100000">
              <a:schemeClr val="accent4">
                <a:hueOff val="968995"/>
                <a:satOff val="6165"/>
                <a:lumOff val="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“部署周期缩短</a:t>
          </a:r>
          <a:r>
            <a:rPr lang="en-US" altLang="zh-CN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2/3</a:t>
          </a: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”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“</a:t>
          </a: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睡着觉就把软件升级给做了</a:t>
          </a:r>
          <a:r>
            <a:rPr lang="en-US" altLang="zh-CN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”</a:t>
          </a:r>
          <a:endParaRPr lang="zh-CN" altLang="en-US" sz="1200" kern="12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“调整全网配置，</a:t>
          </a:r>
          <a:r>
            <a:rPr lang="en-US" altLang="zh-CN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10</a:t>
          </a: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分钟搞定”</a:t>
          </a:r>
          <a:endParaRPr lang="en-US" sz="12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3450" y="2537683"/>
        <a:ext cx="2228046" cy="1210846"/>
      </dsp:txXfrm>
    </dsp:sp>
    <dsp:sp modelId="{E23425BF-6CAA-FA47-9B9E-046C60E4074A}">
      <dsp:nvSpPr>
        <dsp:cNvPr id="0" name=""/>
        <dsp:cNvSpPr/>
      </dsp:nvSpPr>
      <dsp:spPr>
        <a:xfrm>
          <a:off x="2794355" y="0"/>
          <a:ext cx="2598471" cy="397302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0800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零售</a:t>
          </a:r>
          <a:endParaRPr lang="en-US" altLang="zh-CN" sz="3600" kern="1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200" kern="1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94355" y="0"/>
        <a:ext cx="2598471" cy="1191907"/>
      </dsp:txXfrm>
    </dsp:sp>
    <dsp:sp modelId="{3C7F8BDE-E6B4-4F44-896E-9F772196D17C}">
      <dsp:nvSpPr>
        <dsp:cNvPr id="0" name=""/>
        <dsp:cNvSpPr/>
      </dsp:nvSpPr>
      <dsp:spPr>
        <a:xfrm>
          <a:off x="2941897" y="1096152"/>
          <a:ext cx="2303388" cy="1286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937991"/>
                <a:satOff val="12331"/>
                <a:lumOff val="941"/>
                <a:alphaOff val="0"/>
                <a:shade val="51000"/>
                <a:satMod val="130000"/>
              </a:schemeClr>
            </a:gs>
            <a:gs pos="80000">
              <a:schemeClr val="accent4">
                <a:hueOff val="1937991"/>
                <a:satOff val="12331"/>
                <a:lumOff val="941"/>
                <a:alphaOff val="0"/>
                <a:shade val="93000"/>
                <a:satMod val="130000"/>
              </a:schemeClr>
            </a:gs>
            <a:gs pos="100000">
              <a:schemeClr val="accent4">
                <a:hueOff val="1937991"/>
                <a:satOff val="12331"/>
                <a:lumOff val="9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快速开店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洞察用户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增加粘度</a:t>
          </a:r>
          <a:endParaRPr lang="en-US" sz="16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79568" y="1133823"/>
        <a:ext cx="2228046" cy="1210846"/>
      </dsp:txXfrm>
    </dsp:sp>
    <dsp:sp modelId="{B398C6A6-8A40-B946-8192-559AB9AC48F6}">
      <dsp:nvSpPr>
        <dsp:cNvPr id="0" name=""/>
        <dsp:cNvSpPr/>
      </dsp:nvSpPr>
      <dsp:spPr>
        <a:xfrm>
          <a:off x="2909135" y="2500012"/>
          <a:ext cx="2303388" cy="1286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2906986"/>
                <a:satOff val="18496"/>
                <a:lumOff val="1412"/>
                <a:alphaOff val="0"/>
                <a:shade val="51000"/>
                <a:satMod val="130000"/>
              </a:schemeClr>
            </a:gs>
            <a:gs pos="80000">
              <a:schemeClr val="accent4">
                <a:hueOff val="2906986"/>
                <a:satOff val="18496"/>
                <a:lumOff val="1412"/>
                <a:alphaOff val="0"/>
                <a:shade val="93000"/>
                <a:satMod val="130000"/>
              </a:schemeClr>
            </a:gs>
            <a:gs pos="100000">
              <a:schemeClr val="accent4">
                <a:hueOff val="2906986"/>
                <a:satOff val="18496"/>
                <a:lumOff val="14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“</a:t>
          </a: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15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分钟开店”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“快递小哥送货兼安装”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46806" y="2537683"/>
        <a:ext cx="2228046" cy="1210846"/>
      </dsp:txXfrm>
    </dsp:sp>
    <dsp:sp modelId="{C3A9A2FE-0309-6A4B-A56D-E85E1ED33D4F}">
      <dsp:nvSpPr>
        <dsp:cNvPr id="0" name=""/>
        <dsp:cNvSpPr/>
      </dsp:nvSpPr>
      <dsp:spPr>
        <a:xfrm>
          <a:off x="5587712" y="0"/>
          <a:ext cx="2598471" cy="397302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21600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酒店</a:t>
          </a:r>
          <a:endParaRPr lang="en-US" altLang="zh-CN" sz="3600" kern="1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600" kern="1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87712" y="0"/>
        <a:ext cx="2598471" cy="1191907"/>
      </dsp:txXfrm>
    </dsp:sp>
    <dsp:sp modelId="{6801CC5B-5FE2-064F-9385-A0E9E0B04F84}">
      <dsp:nvSpPr>
        <dsp:cNvPr id="0" name=""/>
        <dsp:cNvSpPr/>
      </dsp:nvSpPr>
      <dsp:spPr>
        <a:xfrm>
          <a:off x="5735253" y="1096152"/>
          <a:ext cx="2303388" cy="1286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3875981"/>
                <a:satOff val="24662"/>
                <a:lumOff val="1882"/>
                <a:alphaOff val="0"/>
                <a:shade val="51000"/>
                <a:satMod val="130000"/>
              </a:schemeClr>
            </a:gs>
            <a:gs pos="80000">
              <a:schemeClr val="accent4">
                <a:hueOff val="3875981"/>
                <a:satOff val="24662"/>
                <a:lumOff val="1882"/>
                <a:alphaOff val="0"/>
                <a:shade val="93000"/>
                <a:satMod val="130000"/>
              </a:schemeClr>
            </a:gs>
            <a:gs pos="100000">
              <a:schemeClr val="accent4">
                <a:hueOff val="3875981"/>
                <a:satOff val="24662"/>
                <a:lumOff val="188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分级管理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全局了解酒店状况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飞的运维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72924" y="1133823"/>
        <a:ext cx="2228046" cy="1210846"/>
      </dsp:txXfrm>
    </dsp:sp>
    <dsp:sp modelId="{0E93851C-9B8B-6A41-9817-7E886F42FB52}">
      <dsp:nvSpPr>
        <dsp:cNvPr id="0" name=""/>
        <dsp:cNvSpPr/>
      </dsp:nvSpPr>
      <dsp:spPr>
        <a:xfrm>
          <a:off x="5768617" y="2509658"/>
          <a:ext cx="2303388" cy="1286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844976"/>
                <a:satOff val="30827"/>
                <a:lumOff val="2353"/>
                <a:alphaOff val="0"/>
                <a:shade val="51000"/>
                <a:satMod val="130000"/>
              </a:schemeClr>
            </a:gs>
            <a:gs pos="80000">
              <a:schemeClr val="accent4">
                <a:hueOff val="4844976"/>
                <a:satOff val="30827"/>
                <a:lumOff val="2353"/>
                <a:alphaOff val="0"/>
                <a:shade val="93000"/>
                <a:satMod val="130000"/>
              </a:schemeClr>
            </a:gs>
            <a:gs pos="100000">
              <a:schemeClr val="accent4">
                <a:hueOff val="4844976"/>
                <a:satOff val="30827"/>
                <a:lumOff val="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“在北京总部了解苏梅岛酒店昨天的客流”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“</a:t>
          </a: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30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秒登录管理界面，开始干活”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06288" y="2547329"/>
        <a:ext cx="2228046" cy="1210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7C521-9535-2740-8809-3C4B276CC929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1B0D2-CF1E-0A42-ADE5-0E1B04622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1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 smtClean="0"/>
              <a:t>1</a:t>
            </a:r>
            <a:r>
              <a:rPr kumimoji="1" lang="zh-CN" altLang="en-US" sz="1200" dirty="0" smtClean="0"/>
              <a:t>、场景和需求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2</a:t>
            </a:r>
            <a:r>
              <a:rPr kumimoji="1" lang="zh-CN" altLang="en-US" sz="1200" dirty="0" smtClean="0"/>
              <a:t>、思科怎么满足用户，思科特点和优势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3</a:t>
            </a:r>
            <a:r>
              <a:rPr kumimoji="1" lang="zh-CN" altLang="en-US" sz="1200" dirty="0" smtClean="0"/>
              <a:t>、思科建议产品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4</a:t>
            </a:r>
            <a:r>
              <a:rPr kumimoji="1" lang="zh-CN" altLang="en-US" sz="1200" dirty="0" smtClean="0"/>
              <a:t>、竞争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5</a:t>
            </a:r>
            <a:r>
              <a:rPr kumimoji="1" lang="zh-CN" altLang="en-US" sz="1200" dirty="0" smtClean="0"/>
              <a:t>、案例（现有案例或者以后可能的客户群）</a:t>
            </a:r>
            <a:r>
              <a:rPr lang="en-US" altLang="zh-CN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/>
            </a:r>
            <a:br>
              <a:rPr lang="en-US" altLang="zh-CN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endParaRPr lang="en-US" altLang="zh-CN" sz="1200" dirty="0" smtClean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662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 smtClean="0"/>
              <a:t>1</a:t>
            </a:r>
            <a:r>
              <a:rPr kumimoji="1" lang="zh-CN" altLang="en-US" sz="1200" dirty="0" smtClean="0"/>
              <a:t>、场景和需求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2</a:t>
            </a:r>
            <a:r>
              <a:rPr kumimoji="1" lang="zh-CN" altLang="en-US" sz="1200" dirty="0" smtClean="0"/>
              <a:t>、思科怎么满足用户，思科特点和优势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3</a:t>
            </a:r>
            <a:r>
              <a:rPr kumimoji="1" lang="zh-CN" altLang="en-US" sz="1200" dirty="0" smtClean="0"/>
              <a:t>、思科建议产品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4</a:t>
            </a:r>
            <a:r>
              <a:rPr kumimoji="1" lang="zh-CN" altLang="en-US" sz="1200" dirty="0" smtClean="0"/>
              <a:t>、竞争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5</a:t>
            </a:r>
            <a:r>
              <a:rPr kumimoji="1" lang="zh-CN" altLang="en-US" sz="1200" dirty="0" smtClean="0"/>
              <a:t>、案例（现有案例或者以后可能的客户群）</a:t>
            </a:r>
            <a:r>
              <a:rPr lang="en-US" altLang="zh-CN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/>
            </a:r>
            <a:br>
              <a:rPr lang="en-US" altLang="zh-CN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endParaRPr lang="en-US" altLang="zh-CN" sz="1200" dirty="0" smtClean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64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Calibri"/>
              <a:ea typeface="华康黑体W5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7983A-DE11-C34E-BCCB-48DFFDA6E26C}" type="slidenum">
              <a:rPr lang="en-US" smtClean="0">
                <a:latin typeface="Calibri"/>
                <a:ea typeface="华康黑体W5"/>
              </a:rPr>
              <a:t>13</a:t>
            </a:fld>
            <a:endParaRPr lang="zh-CN">
              <a:latin typeface="Calibri"/>
              <a:ea typeface="华康黑体W5"/>
            </a:endParaRPr>
          </a:p>
        </p:txBody>
      </p:sp>
    </p:spTree>
    <p:extLst>
      <p:ext uri="{BB962C8B-B14F-4D97-AF65-F5344CB8AC3E}">
        <p14:creationId xmlns:p14="http://schemas.microsoft.com/office/powerpoint/2010/main" val="379164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99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Calibri"/>
              <a:ea typeface="华康黑体W5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7983A-DE11-C34E-BCCB-48DFFDA6E26C}" type="slidenum">
              <a:rPr lang="en-US" smtClean="0">
                <a:latin typeface="Calibri"/>
                <a:ea typeface="华康黑体W5"/>
              </a:rPr>
              <a:t>16</a:t>
            </a:fld>
            <a:endParaRPr lang="zh-CN">
              <a:latin typeface="Calibri"/>
              <a:ea typeface="华康黑体W5"/>
            </a:endParaRPr>
          </a:p>
        </p:txBody>
      </p:sp>
    </p:spTree>
    <p:extLst>
      <p:ext uri="{BB962C8B-B14F-4D97-AF65-F5344CB8AC3E}">
        <p14:creationId xmlns:p14="http://schemas.microsoft.com/office/powerpoint/2010/main" val="3542347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97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19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Calibri"/>
              <a:ea typeface="华康黑体W5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7983A-DE11-C34E-BCCB-48DFFDA6E26C}" type="slidenum">
              <a:rPr lang="en-US" smtClean="0">
                <a:latin typeface="Calibri"/>
                <a:ea typeface="华康黑体W5"/>
              </a:rPr>
              <a:t>21</a:t>
            </a:fld>
            <a:endParaRPr lang="zh-CN">
              <a:latin typeface="Calibri"/>
              <a:ea typeface="华康黑体W5"/>
            </a:endParaRPr>
          </a:p>
        </p:txBody>
      </p:sp>
    </p:spTree>
    <p:extLst>
      <p:ext uri="{BB962C8B-B14F-4D97-AF65-F5344CB8AC3E}">
        <p14:creationId xmlns:p14="http://schemas.microsoft.com/office/powerpoint/2010/main" val="2878573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07C1D-DFCC-EF46-9F61-E463BB1494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87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07C1D-DFCC-EF46-9F61-E463BB1494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Calibri"/>
              <a:ea typeface="华康黑体W5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7983A-DE11-C34E-BCCB-48DFFDA6E26C}" type="slidenum">
              <a:rPr lang="en-US" smtClean="0">
                <a:latin typeface="Calibri"/>
                <a:ea typeface="华康黑体W5"/>
              </a:rPr>
              <a:t>2</a:t>
            </a:fld>
            <a:endParaRPr lang="zh-CN">
              <a:latin typeface="Calibri"/>
              <a:ea typeface="华康黑体W5"/>
            </a:endParaRPr>
          </a:p>
        </p:txBody>
      </p:sp>
    </p:spTree>
    <p:extLst>
      <p:ext uri="{BB962C8B-B14F-4D97-AF65-F5344CB8AC3E}">
        <p14:creationId xmlns:p14="http://schemas.microsoft.com/office/powerpoint/2010/main" val="2242387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D1B0D2-CF1E-0A42-ADE5-0E1B04622C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212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1B0D2-CF1E-0A42-ADE5-0E1B04622C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69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Calibri"/>
              <a:ea typeface="华康黑体W5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7983A-DE11-C34E-BCCB-48DFFDA6E26C}" type="slidenum">
              <a:rPr lang="en-US" smtClean="0">
                <a:latin typeface="Calibri"/>
                <a:ea typeface="华康黑体W5"/>
              </a:rPr>
              <a:t>5</a:t>
            </a:fld>
            <a:endParaRPr lang="zh-CN">
              <a:latin typeface="Calibri"/>
              <a:ea typeface="华康黑体W5"/>
            </a:endParaRPr>
          </a:p>
        </p:txBody>
      </p:sp>
    </p:spTree>
    <p:extLst>
      <p:ext uri="{BB962C8B-B14F-4D97-AF65-F5344CB8AC3E}">
        <p14:creationId xmlns:p14="http://schemas.microsoft.com/office/powerpoint/2010/main" val="388195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Calibri"/>
              <a:ea typeface="华康黑体W5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7983A-DE11-C34E-BCCB-48DFFDA6E26C}" type="slidenum">
              <a:rPr lang="en-US" smtClean="0">
                <a:latin typeface="Calibri"/>
                <a:ea typeface="华康黑体W5"/>
              </a:rPr>
              <a:t>6</a:t>
            </a:fld>
            <a:endParaRPr lang="zh-CN">
              <a:latin typeface="Calibri"/>
              <a:ea typeface="华康黑体W5"/>
            </a:endParaRPr>
          </a:p>
        </p:txBody>
      </p:sp>
    </p:spTree>
    <p:extLst>
      <p:ext uri="{BB962C8B-B14F-4D97-AF65-F5344CB8AC3E}">
        <p14:creationId xmlns:p14="http://schemas.microsoft.com/office/powerpoint/2010/main" val="1813523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7983A-DE11-C34E-BCCB-48DFFDA6E26C}" type="slidenum">
              <a:rPr lang="en-US" altLang="zh-CN" smtClean="0">
                <a:latin typeface="Calibri"/>
                <a:ea typeface="华康黑体W5"/>
              </a:rPr>
              <a:t>7</a:t>
            </a:fld>
            <a:endParaRPr lang="zh-CN" altLang="en-US">
              <a:latin typeface="Calibri"/>
              <a:ea typeface="华康黑体W5"/>
            </a:endParaRPr>
          </a:p>
        </p:txBody>
      </p:sp>
    </p:spTree>
    <p:extLst>
      <p:ext uri="{BB962C8B-B14F-4D97-AF65-F5344CB8AC3E}">
        <p14:creationId xmlns:p14="http://schemas.microsoft.com/office/powerpoint/2010/main" val="1023620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67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Calibri"/>
              <a:ea typeface="华康黑体W5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7983A-DE11-C34E-BCCB-48DFFDA6E26C}" type="slidenum">
              <a:rPr lang="en-US" smtClean="0">
                <a:latin typeface="Calibri"/>
                <a:ea typeface="华康黑体W5"/>
              </a:rPr>
              <a:t>9</a:t>
            </a:fld>
            <a:endParaRPr lang="zh-CN">
              <a:latin typeface="Calibri"/>
              <a:ea typeface="华康黑体W5"/>
            </a:endParaRPr>
          </a:p>
        </p:txBody>
      </p:sp>
    </p:spTree>
    <p:extLst>
      <p:ext uri="{BB962C8B-B14F-4D97-AF65-F5344CB8AC3E}">
        <p14:creationId xmlns:p14="http://schemas.microsoft.com/office/powerpoint/2010/main" val="125637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 smtClean="0"/>
              <a:t>1</a:t>
            </a:r>
            <a:r>
              <a:rPr kumimoji="1" lang="zh-CN" altLang="en-US" sz="1200" dirty="0" smtClean="0"/>
              <a:t>、场景和需求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2</a:t>
            </a:r>
            <a:r>
              <a:rPr kumimoji="1" lang="zh-CN" altLang="en-US" sz="1200" dirty="0" smtClean="0"/>
              <a:t>、思科怎么满足用户，思科特点和优势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3</a:t>
            </a:r>
            <a:r>
              <a:rPr kumimoji="1" lang="zh-CN" altLang="en-US" sz="1200" dirty="0" smtClean="0"/>
              <a:t>、思科建议产品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4</a:t>
            </a:r>
            <a:r>
              <a:rPr kumimoji="1" lang="zh-CN" altLang="en-US" sz="1200" dirty="0" smtClean="0"/>
              <a:t>、竞争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5</a:t>
            </a:r>
            <a:r>
              <a:rPr kumimoji="1" lang="zh-CN" altLang="en-US" sz="1200" dirty="0" smtClean="0"/>
              <a:t>、案例（现有案例或者以后可能的客户群）</a:t>
            </a:r>
            <a:r>
              <a:rPr lang="en-US" altLang="zh-CN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/>
            </a:r>
            <a:br>
              <a:rPr lang="en-US" altLang="zh-CN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endParaRPr lang="en-US" altLang="zh-CN" sz="1200" dirty="0" smtClean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6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79420" y="100695"/>
            <a:ext cx="7598042" cy="4136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28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8244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General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isco-meraki-logo.jpg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20" y="4870004"/>
            <a:ext cx="793405" cy="15443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35"/>
          <p:cNvSpPr/>
          <p:nvPr userDrawn="1"/>
        </p:nvSpPr>
        <p:spPr>
          <a:xfrm>
            <a:off x="0" y="4705350"/>
            <a:ext cx="9144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defTabSz="685559">
              <a:defRPr sz="3200"/>
            </a:pPr>
            <a:endParaRPr sz="2400">
              <a:solidFill>
                <a:srgbClr val="A5A5A5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61020" y="348388"/>
            <a:ext cx="7886700" cy="367230"/>
          </a:xfrm>
          <a:prstGeom prst="rect">
            <a:avLst/>
          </a:prstGeom>
        </p:spPr>
        <p:txBody>
          <a:bodyPr lIns="45705" tIns="22852" rIns="45705" bIns="22852"/>
          <a:lstStyle>
            <a:lvl1pPr>
              <a:defRPr sz="2475" b="0" i="0" baseline="0">
                <a:solidFill>
                  <a:schemeClr val="accent1"/>
                </a:solidFill>
                <a:latin typeface="Proxima Nova Light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61020" y="1908970"/>
            <a:ext cx="7886700" cy="774598"/>
          </a:xfrm>
          <a:prstGeom prst="rect">
            <a:avLst/>
          </a:prstGeom>
        </p:spPr>
        <p:txBody>
          <a:bodyPr lIns="45705" tIns="22852" rIns="45705" bIns="22852"/>
          <a:lstStyle>
            <a:lvl1pPr>
              <a:defRPr sz="1350" baseline="0">
                <a:latin typeface="Proxima Nova Rg" panose="02000506030000020004" pitchFamily="2" charset="0"/>
              </a:defRPr>
            </a:lvl1pPr>
            <a:lvl2pPr>
              <a:defRPr sz="1350"/>
            </a:lvl2pPr>
            <a:lvl3pPr>
              <a:defRPr sz="1350"/>
            </a:lvl3pPr>
            <a:lvl4pPr>
              <a:defRPr/>
            </a:lvl4pPr>
          </a:lstStyle>
          <a:p>
            <a:pPr lvl="0"/>
            <a:r>
              <a:rPr lang="en-US" dirty="0" smtClean="0"/>
              <a:t>Bullet</a:t>
            </a:r>
          </a:p>
          <a:p>
            <a:pPr lvl="0"/>
            <a:r>
              <a:rPr lang="en-US" dirty="0" smtClean="0"/>
              <a:t>Bullet </a:t>
            </a:r>
          </a:p>
          <a:p>
            <a:pPr lvl="0"/>
            <a:r>
              <a:rPr lang="en-US" dirty="0" smtClean="0"/>
              <a:t>Bullet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1022" y="942975"/>
            <a:ext cx="7886440" cy="398808"/>
          </a:xfrm>
          <a:prstGeom prst="rect">
            <a:avLst/>
          </a:prstGeom>
        </p:spPr>
        <p:txBody>
          <a:bodyPr lIns="45705" tIns="22852" rIns="45705" bIns="22852"/>
          <a:lstStyle>
            <a:lvl1pPr marL="0" indent="0">
              <a:buFontTx/>
              <a:buNone/>
              <a:defRPr sz="1875" b="0" i="0">
                <a:latin typeface="Proxima Nova Rg" panose="02000506030000020004" pitchFamily="2" charset="0"/>
                <a:ea typeface="Proxima Nova Rg" panose="02000506030000020004" pitchFamily="2" charset="0"/>
                <a:cs typeface="Proxima Nova Rg" panose="02000506030000020004" pitchFamily="2" charset="0"/>
              </a:defRPr>
            </a:lvl1pPr>
          </a:lstStyle>
          <a:p>
            <a:pPr lvl="0"/>
            <a:r>
              <a:rPr lang="en-US" dirty="0" smtClean="0"/>
              <a:t>Secondary headline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361022" y="1514475"/>
            <a:ext cx="7886440" cy="229842"/>
          </a:xfrm>
          <a:prstGeom prst="rect">
            <a:avLst/>
          </a:prstGeom>
        </p:spPr>
        <p:txBody>
          <a:bodyPr lIns="45705" tIns="22852" rIns="45705" bIns="22852"/>
          <a:lstStyle>
            <a:lvl1pPr marL="0" indent="0">
              <a:buFontTx/>
              <a:buNone/>
              <a:defRPr sz="1350">
                <a:latin typeface="Proxima Nova Rg" panose="02000506030000020004" pitchFamily="2" charset="0"/>
              </a:defRPr>
            </a:lvl1pPr>
          </a:lstStyle>
          <a:p>
            <a:pPr lvl="0"/>
            <a:r>
              <a:rPr lang="en-US" dirty="0" smtClean="0"/>
              <a:t>Body copy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143500" y="4856333"/>
            <a:ext cx="3771900" cy="168107"/>
          </a:xfrm>
          <a:prstGeom prst="rect">
            <a:avLst/>
          </a:prstGeom>
        </p:spPr>
        <p:txBody>
          <a:bodyPr lIns="45705" tIns="22852" rIns="45705" bIns="22852"/>
          <a:lstStyle>
            <a:lvl1pPr marL="0" indent="0" algn="r">
              <a:buFontTx/>
              <a:buNone/>
              <a:defRPr sz="1350">
                <a:solidFill>
                  <a:schemeClr val="tx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en-US" dirty="0" smtClean="0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806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971550"/>
            <a:ext cx="8345488" cy="35444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F3386A-FFBA-4636-A81C-550CBB7F7A6E}"/>
              </a:ext>
            </a:extLst>
          </p:cNvPr>
          <p:cNvCxnSpPr>
            <a:cxnSpLocks/>
          </p:cNvCxnSpPr>
          <p:nvPr userDrawn="1"/>
        </p:nvCxnSpPr>
        <p:spPr>
          <a:xfrm>
            <a:off x="437766" y="819150"/>
            <a:ext cx="8706234" cy="0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spius\Pictures\cisco logo blue gradient.png">
            <a:extLst>
              <a:ext uri="{FF2B5EF4-FFF2-40B4-BE49-F238E27FC236}">
                <a16:creationId xmlns:a16="http://schemas.microsoft.com/office/drawing/2014/main" id="{AA98FEEC-82DF-441B-AD02-1B2CBCF55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655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4" name="Straight Connector 4">
            <a:extLst>
              <a:ext uri="{FF2B5EF4-FFF2-40B4-BE49-F238E27FC236}">
                <a16:creationId xmlns:a16="http://schemas.microsoft.com/office/drawing/2014/main" id="{78CEFA68-DBB0-4B0B-97A9-CE148F5EE6B5}"/>
              </a:ext>
            </a:extLst>
          </p:cNvPr>
          <p:cNvCxnSpPr>
            <a:cxnSpLocks/>
          </p:cNvCxnSpPr>
          <p:nvPr userDrawn="1"/>
        </p:nvCxnSpPr>
        <p:spPr>
          <a:xfrm>
            <a:off x="437766" y="819150"/>
            <a:ext cx="8706234" cy="0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spius\Pictures\cisco logo blue gradient.png">
            <a:extLst>
              <a:ext uri="{FF2B5EF4-FFF2-40B4-BE49-F238E27FC236}">
                <a16:creationId xmlns:a16="http://schemas.microsoft.com/office/drawing/2014/main" id="{FD4E98C9-400C-4600-BFF4-3BEB1A0106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6251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46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6545" y="1646238"/>
            <a:ext cx="1990911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409543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7" descr="mx-mr-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843"/>
          <a:stretch/>
        </p:blipFill>
        <p:spPr>
          <a:xfrm>
            <a:off x="-15815" y="986646"/>
            <a:ext cx="9159815" cy="4156854"/>
          </a:xfrm>
          <a:prstGeom prst="rect">
            <a:avLst/>
          </a:prstGeom>
        </p:spPr>
      </p:pic>
      <p:pic>
        <p:nvPicPr>
          <p:cNvPr id="9" name="Picture Placeholder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16" y="-2571"/>
            <a:ext cx="9150431" cy="2574321"/>
          </a:xfrm>
          <a:prstGeom prst="rect">
            <a:avLst/>
          </a:prstGeom>
        </p:spPr>
      </p:pic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0" y="320675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8" y="3211468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81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01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47286165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- Cisco St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226314"/>
            <a:ext cx="8580923" cy="603504"/>
          </a:xfrm>
        </p:spPr>
        <p:txBody>
          <a:bodyPr/>
          <a:lstStyle>
            <a:lvl1pPr algn="l" defTabSz="68573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rgbClr val="048070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843029"/>
            <a:ext cx="8570912" cy="3723894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10"/>
              </a:spcBef>
              <a:defRPr sz="165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0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eneral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61020" y="348388"/>
            <a:ext cx="7886700" cy="367230"/>
          </a:xfrm>
          <a:prstGeom prst="rect">
            <a:avLst/>
          </a:prstGeom>
        </p:spPr>
        <p:txBody>
          <a:bodyPr/>
          <a:lstStyle>
            <a:lvl1pPr>
              <a:defRPr sz="2475" b="0" i="0" baseline="0">
                <a:solidFill>
                  <a:schemeClr val="accent1"/>
                </a:solidFill>
                <a:latin typeface="Proxima Nova Lt" pitchFamily="50" charset="0"/>
                <a:ea typeface="Proxima Nova Lt" pitchFamily="50" charset="0"/>
                <a:cs typeface="Proxima Nova Lt" pitchFamily="50" charset="0"/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61020" y="1908969"/>
            <a:ext cx="7886700" cy="774598"/>
          </a:xfrm>
          <a:prstGeom prst="rect">
            <a:avLst/>
          </a:prstGeom>
        </p:spPr>
        <p:txBody>
          <a:bodyPr/>
          <a:lstStyle>
            <a:lvl1pPr>
              <a:defRPr sz="1350" b="0" i="0" baseline="0">
                <a:latin typeface="Proxima Nova Lt" pitchFamily="50" charset="0"/>
                <a:ea typeface="Proxima Nova Lt" pitchFamily="50" charset="0"/>
                <a:cs typeface="Proxima Nova Lt" pitchFamily="50" charset="0"/>
              </a:defRPr>
            </a:lvl1pPr>
            <a:lvl2pPr>
              <a:defRPr sz="1350"/>
            </a:lvl2pPr>
            <a:lvl3pPr>
              <a:defRPr sz="1350"/>
            </a:lvl3pPr>
            <a:lvl4pPr>
              <a:defRPr/>
            </a:lvl4pPr>
          </a:lstStyle>
          <a:p>
            <a:pPr lvl="0"/>
            <a:r>
              <a:rPr lang="en-US" dirty="0" smtClean="0"/>
              <a:t>Bullet</a:t>
            </a:r>
          </a:p>
          <a:p>
            <a:pPr lvl="0"/>
            <a:r>
              <a:rPr lang="en-US" dirty="0" smtClean="0"/>
              <a:t>Bullet </a:t>
            </a:r>
          </a:p>
          <a:p>
            <a:pPr lvl="0"/>
            <a:r>
              <a:rPr lang="en-US" dirty="0" smtClean="0"/>
              <a:t>Bullet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1021" y="942975"/>
            <a:ext cx="7886440" cy="39880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75" b="0" i="0">
                <a:latin typeface="Proxima Nova Lt" pitchFamily="50" charset="0"/>
                <a:ea typeface="Proxima Nova Lt" pitchFamily="50" charset="0"/>
                <a:cs typeface="Proxima Nova Lt" pitchFamily="50" charset="0"/>
              </a:defRPr>
            </a:lvl1pPr>
          </a:lstStyle>
          <a:p>
            <a:pPr lvl="0"/>
            <a:r>
              <a:rPr lang="en-US" dirty="0" smtClean="0"/>
              <a:t>Secondary headline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361021" y="1514475"/>
            <a:ext cx="7886440" cy="2298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350" b="0" i="0">
                <a:latin typeface="Proxima Nova Lt" pitchFamily="50" charset="0"/>
                <a:ea typeface="Proxima Nova Lt" pitchFamily="50" charset="0"/>
                <a:cs typeface="Proxima Nova Lt" pitchFamily="50" charset="0"/>
              </a:defRPr>
            </a:lvl1pPr>
          </a:lstStyle>
          <a:p>
            <a:pPr lvl="0"/>
            <a:r>
              <a:rPr lang="en-US" dirty="0" smtClean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46196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091430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3"/>
          <p:cNvSpPr/>
          <p:nvPr userDrawn="1"/>
        </p:nvSpPr>
        <p:spPr>
          <a:xfrm>
            <a:off x="0" y="2"/>
            <a:ext cx="9152820" cy="5152319"/>
          </a:xfrm>
          <a:prstGeom prst="rect">
            <a:avLst/>
          </a:prstGeom>
          <a:gradFill>
            <a:gsLst>
              <a:gs pos="0">
                <a:srgbClr val="9ACA57"/>
              </a:gs>
              <a:gs pos="100000">
                <a:srgbClr val="6AB850"/>
              </a:gs>
            </a:gsLst>
            <a:lin ang="5935093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200" dirty="0">
              <a:latin typeface="Proxima Nova Lt"/>
              <a:ea typeface="华康黑体W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79073"/>
            <a:ext cx="7886700" cy="653066"/>
          </a:xfrm>
          <a:prstGeom prst="rect">
            <a:avLst/>
          </a:prstGeom>
        </p:spPr>
        <p:txBody>
          <a:bodyPr/>
          <a:lstStyle>
            <a:lvl1pPr algn="ctr">
              <a:defRPr sz="3600" baseline="0">
                <a:solidFill>
                  <a:schemeClr val="bg1"/>
                </a:solidFill>
                <a:latin typeface="Proxima Nova Th" panose="02000506030000020004" pitchFamily="2" charset="0"/>
              </a:defRPr>
            </a:lvl1pPr>
          </a:lstStyle>
          <a:p>
            <a:r>
              <a:rPr lang="en-US" dirty="0" smtClean="0"/>
              <a:t>Title of presentation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800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8738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927" r:id="rId6"/>
    <p:sldLayoutId id="2147483929" r:id="rId7"/>
    <p:sldLayoutId id="2147483930" r:id="rId8"/>
    <p:sldLayoutId id="2147483931" r:id="rId9"/>
    <p:sldLayoutId id="2147483933" r:id="rId10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400" kern="1200" dirty="0">
          <a:solidFill>
            <a:srgbClr val="676767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7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5765" y="1809750"/>
            <a:ext cx="8340152" cy="64473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M</a:t>
            </a:r>
            <a:r>
              <a:rPr lang="en-US" altLang="zh-CN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eraki</a:t>
            </a:r>
            <a:r>
              <a:rPr lang="zh-CN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 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颠覆性的网络服务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9496" y="4081330"/>
            <a:ext cx="8369705" cy="776420"/>
          </a:xfrm>
        </p:spPr>
        <p:txBody>
          <a:bodyPr>
            <a:normAutofit/>
          </a:bodyPr>
          <a:lstStyle/>
          <a:p>
            <a:endParaRPr lang="en-US" altLang="zh-CN" b="1" dirty="0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440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60944" y="680915"/>
            <a:ext cx="2322281" cy="374145"/>
            <a:chOff x="5828251" y="514350"/>
            <a:chExt cx="2322887" cy="374145"/>
          </a:xfrm>
        </p:grpSpPr>
        <p:sp>
          <p:nvSpPr>
            <p:cNvPr id="15" name="AutoShape 13"/>
            <p:cNvSpPr>
              <a:spLocks noChangeArrowheads="1"/>
            </p:cNvSpPr>
            <p:nvPr/>
          </p:nvSpPr>
          <p:spPr bwMode="ltGray">
            <a:xfrm>
              <a:off x="5960114" y="564544"/>
              <a:ext cx="1916223" cy="292083"/>
            </a:xfrm>
            <a:prstGeom prst="roundRect">
              <a:avLst/>
            </a:prstGeom>
            <a:gradFill flip="none" rotWithShape="1">
              <a:gsLst>
                <a:gs pos="0">
                  <a:srgbClr val="0096D6">
                    <a:lumMod val="50000"/>
                  </a:srgbClr>
                </a:gs>
                <a:gs pos="100000">
                  <a:srgbClr val="6DB344"/>
                </a:gs>
              </a:gsLst>
              <a:lin ang="16200000" scaled="0"/>
              <a:tileRect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/>
            <a:lstStyle/>
            <a:p>
              <a:pPr defTabSz="914149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Rectangle 27"/>
            <p:cNvSpPr>
              <a:spLocks noChangeArrowheads="1"/>
            </p:cNvSpPr>
            <p:nvPr/>
          </p:nvSpPr>
          <p:spPr bwMode="auto">
            <a:xfrm>
              <a:off x="6286052" y="606170"/>
              <a:ext cx="1865086" cy="2191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61593" tIns="30796" rIns="61593" bIns="30796">
              <a:spAutoFit/>
            </a:bodyPr>
            <a:lstStyle/>
            <a:p>
              <a:pPr defTabSz="814165" eaLnBrk="0" hangingPunct="0">
                <a:lnSpc>
                  <a:spcPct val="85000"/>
                </a:lnSpc>
                <a:spcBef>
                  <a:spcPct val="50000"/>
                </a:spcBef>
                <a:buClr>
                  <a:srgbClr val="0183B7"/>
                </a:buClr>
                <a:buSzPct val="100000"/>
                <a:defRPr/>
              </a:pPr>
              <a:r>
                <a:rPr lang="zh-CN" altLang="en-US" sz="1200" b="1" kern="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charset="0"/>
                </a:rPr>
                <a:t>思科建议方案和产品</a:t>
              </a:r>
              <a:endParaRPr lang="en-US" sz="1200" b="1" kern="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828251" y="514350"/>
              <a:ext cx="374143" cy="374145"/>
            </a:xfrm>
            <a:prstGeom prst="ellipse">
              <a:avLst/>
            </a:prstGeom>
            <a:gradFill flip="none" rotWithShape="1">
              <a:gsLst>
                <a:gs pos="0">
                  <a:srgbClr val="0096D6">
                    <a:lumMod val="50000"/>
                  </a:srgbClr>
                </a:gs>
                <a:gs pos="100000">
                  <a:srgbClr val="6DB344"/>
                </a:gs>
              </a:gsLst>
              <a:lin ang="16200000" scaled="0"/>
              <a:tileRect/>
            </a:gradFill>
            <a:ln w="25400" cap="flat" cmpd="sng" algn="ctr">
              <a:noFill/>
              <a:prstDash val="solid"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rtlCol="0" anchor="ctr"/>
            <a:lstStyle/>
            <a:p>
              <a:pPr algn="ctr" defTabSz="914149">
                <a:defRPr/>
              </a:pPr>
              <a:endParaRPr lang="en-US" sz="1350" kern="0" dirty="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909" y="602492"/>
              <a:ext cx="209550" cy="209550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4487927" y="514356"/>
            <a:ext cx="1180" cy="4195357"/>
          </a:xfrm>
          <a:prstGeom prst="line">
            <a:avLst/>
          </a:prstGeom>
          <a:noFill/>
          <a:ln w="22225" cap="flat" cmpd="sng">
            <a:solidFill>
              <a:srgbClr val="366B7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270524" y="198891"/>
            <a:ext cx="3216251" cy="315465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连锁专卖和小型便利店场景</a:t>
            </a:r>
          </a:p>
        </p:txBody>
      </p:sp>
      <p:sp>
        <p:nvSpPr>
          <p:cNvPr id="35" name="AutoShape 13"/>
          <p:cNvSpPr>
            <a:spLocks noChangeArrowheads="1"/>
          </p:cNvSpPr>
          <p:nvPr/>
        </p:nvSpPr>
        <p:spPr bwMode="ltGray">
          <a:xfrm>
            <a:off x="236302" y="780924"/>
            <a:ext cx="2016669" cy="297714"/>
          </a:xfrm>
          <a:prstGeom prst="roundRect">
            <a:avLst/>
          </a:prstGeom>
          <a:gradFill rotWithShape="1">
            <a:gsLst>
              <a:gs pos="0">
                <a:srgbClr val="0096D6">
                  <a:lumMod val="50000"/>
                </a:srgbClr>
              </a:gs>
              <a:gs pos="100000">
                <a:srgbClr val="6DB344"/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68573" tIns="34287" rIns="68573" bIns="34287"/>
          <a:lstStyle/>
          <a:p>
            <a:pPr algn="ctr">
              <a:defRPr/>
            </a:pPr>
            <a:endParaRPr lang="en-US" sz="1350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3767" y="788778"/>
            <a:ext cx="1547741" cy="253910"/>
          </a:xfrm>
          <a:prstGeom prst="rect">
            <a:avLst/>
          </a:prstGeom>
          <a:noFill/>
        </p:spPr>
        <p:txBody>
          <a:bodyPr wrap="square" lIns="68573" tIns="34287" rIns="68573" bIns="34287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用户场景和需求</a:t>
            </a:r>
            <a:endParaRPr lang="en-US" sz="12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227402" y="3338931"/>
            <a:ext cx="4079786" cy="22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4699876" y="1209755"/>
            <a:ext cx="4328666" cy="907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defTabSz="914149" eaLnBrk="0" hangingPunct="0">
              <a:buClr>
                <a:srgbClr val="0070C0"/>
              </a:buClr>
              <a:defRPr/>
            </a:pPr>
            <a:endParaRPr lang="en-US" altLang="zh-CN" sz="1050" kern="0" dirty="0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1971137" y="3674525"/>
            <a:ext cx="4079786" cy="22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endParaRPr lang="en-US" altLang="zh-CN" sz="105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4567291" y="1056388"/>
            <a:ext cx="4540337" cy="22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Meraki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方案提供一个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MX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系列安全网关，可以选择内置</a:t>
            </a:r>
            <a:r>
              <a:rPr lang="en-US" altLang="zh-CN" sz="1200" dirty="0" err="1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Wifi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或不带</a:t>
            </a:r>
            <a:r>
              <a:rPr lang="en-US" altLang="zh-CN" sz="1200" dirty="0" err="1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wifi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版本，根据需要可以外加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1-2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</a:t>
            </a:r>
            <a:r>
              <a:rPr lang="en-US" altLang="zh-CN" sz="1200" dirty="0" err="1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Mr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系列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</a:t>
            </a: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提供有线无线统一接入，满足消费者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 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内部应用的高性能访问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MX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系列安全网关可以通过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Auto VPN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和总部数据中心互联，无需繁琐地手动设置，内部应用走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VPN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；同时消费者可以访问互联网。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Meraki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集中远程管理，统一策略，并提供客流统计和大数据分析能力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altLang="zh-CN" sz="135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spcAft>
                <a:spcPts val="225"/>
              </a:spcAft>
              <a:defRPr/>
            </a:pPr>
            <a:endParaRPr lang="en-US" altLang="zh-CN" sz="135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7403" y="1187462"/>
            <a:ext cx="4182337" cy="3045123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门店店面比较小，数量多，地点分散，门店没有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运维人员，无法集中管理和统一策略。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门店需要安全网关设备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VPN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实时和数据中心通讯，更新商品库存和销售情况，以决定采购和物流。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各门店的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Internet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连接都是动态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IP</a:t>
            </a: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门店希望有安全网关设备内置</a:t>
            </a:r>
            <a:r>
              <a:rPr lang="en-US" altLang="zh-CN" sz="1200" dirty="0" err="1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wifi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或者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1-2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做无线覆盖，连接门店内无线终端设备，如无线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POS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，无线监控等，同时能提供消费者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Internet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无线接入服务，进行客流统计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1310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60944" y="680915"/>
            <a:ext cx="2322281" cy="374145"/>
            <a:chOff x="5828251" y="514350"/>
            <a:chExt cx="2322887" cy="374145"/>
          </a:xfrm>
        </p:grpSpPr>
        <p:sp>
          <p:nvSpPr>
            <p:cNvPr id="15" name="AutoShape 13"/>
            <p:cNvSpPr>
              <a:spLocks noChangeArrowheads="1"/>
            </p:cNvSpPr>
            <p:nvPr/>
          </p:nvSpPr>
          <p:spPr bwMode="ltGray">
            <a:xfrm>
              <a:off x="5960114" y="564544"/>
              <a:ext cx="1916223" cy="292083"/>
            </a:xfrm>
            <a:prstGeom prst="roundRect">
              <a:avLst/>
            </a:prstGeom>
            <a:gradFill flip="none" rotWithShape="1">
              <a:gsLst>
                <a:gs pos="0">
                  <a:srgbClr val="0096D6">
                    <a:lumMod val="50000"/>
                  </a:srgbClr>
                </a:gs>
                <a:gs pos="100000">
                  <a:srgbClr val="6DB344"/>
                </a:gs>
              </a:gsLst>
              <a:lin ang="16200000" scaled="0"/>
              <a:tileRect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/>
            <a:lstStyle/>
            <a:p>
              <a:pPr defTabSz="914149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Rectangle 27"/>
            <p:cNvSpPr>
              <a:spLocks noChangeArrowheads="1"/>
            </p:cNvSpPr>
            <p:nvPr/>
          </p:nvSpPr>
          <p:spPr bwMode="auto">
            <a:xfrm>
              <a:off x="6286052" y="606170"/>
              <a:ext cx="1865086" cy="2191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61593" tIns="30796" rIns="61593" bIns="30796">
              <a:spAutoFit/>
            </a:bodyPr>
            <a:lstStyle/>
            <a:p>
              <a:pPr defTabSz="814165" eaLnBrk="0" hangingPunct="0">
                <a:lnSpc>
                  <a:spcPct val="85000"/>
                </a:lnSpc>
                <a:spcBef>
                  <a:spcPct val="50000"/>
                </a:spcBef>
                <a:buClr>
                  <a:srgbClr val="0183B7"/>
                </a:buClr>
                <a:buSzPct val="100000"/>
                <a:defRPr/>
              </a:pPr>
              <a:r>
                <a:rPr lang="zh-CN" altLang="en-US" sz="1200" b="1" kern="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charset="0"/>
                </a:rPr>
                <a:t>思科建议方案和产品</a:t>
              </a:r>
              <a:endParaRPr lang="en-US" sz="1200" b="1" kern="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828251" y="514350"/>
              <a:ext cx="374143" cy="374145"/>
            </a:xfrm>
            <a:prstGeom prst="ellipse">
              <a:avLst/>
            </a:prstGeom>
            <a:gradFill flip="none" rotWithShape="1">
              <a:gsLst>
                <a:gs pos="0">
                  <a:srgbClr val="0096D6">
                    <a:lumMod val="50000"/>
                  </a:srgbClr>
                </a:gs>
                <a:gs pos="100000">
                  <a:srgbClr val="6DB344"/>
                </a:gs>
              </a:gsLst>
              <a:lin ang="16200000" scaled="0"/>
              <a:tileRect/>
            </a:gradFill>
            <a:ln w="25400" cap="flat" cmpd="sng" algn="ctr">
              <a:noFill/>
              <a:prstDash val="solid"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rtlCol="0" anchor="ctr"/>
            <a:lstStyle/>
            <a:p>
              <a:pPr algn="ctr" defTabSz="914149">
                <a:defRPr/>
              </a:pPr>
              <a:endParaRPr lang="en-US" sz="1350" kern="0" dirty="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909" y="602492"/>
              <a:ext cx="209550" cy="209550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4487927" y="514356"/>
            <a:ext cx="1180" cy="4195357"/>
          </a:xfrm>
          <a:prstGeom prst="line">
            <a:avLst/>
          </a:prstGeom>
          <a:noFill/>
          <a:ln w="22225" cap="flat" cmpd="sng">
            <a:solidFill>
              <a:srgbClr val="366B7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236301" y="133350"/>
            <a:ext cx="5363512" cy="315465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连锁卖场和大店面连锁 场景</a:t>
            </a:r>
          </a:p>
        </p:txBody>
      </p:sp>
      <p:sp>
        <p:nvSpPr>
          <p:cNvPr id="35" name="AutoShape 13"/>
          <p:cNvSpPr>
            <a:spLocks noChangeArrowheads="1"/>
          </p:cNvSpPr>
          <p:nvPr/>
        </p:nvSpPr>
        <p:spPr bwMode="ltGray">
          <a:xfrm>
            <a:off x="236302" y="780924"/>
            <a:ext cx="2016669" cy="297714"/>
          </a:xfrm>
          <a:prstGeom prst="roundRect">
            <a:avLst/>
          </a:prstGeom>
          <a:gradFill rotWithShape="1">
            <a:gsLst>
              <a:gs pos="0">
                <a:srgbClr val="0096D6">
                  <a:lumMod val="50000"/>
                </a:srgbClr>
              </a:gs>
              <a:gs pos="100000">
                <a:srgbClr val="6DB344"/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68573" tIns="34287" rIns="68573" bIns="34287"/>
          <a:lstStyle/>
          <a:p>
            <a:pPr algn="ctr">
              <a:defRPr/>
            </a:pPr>
            <a:endParaRPr lang="en-US" sz="1350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3767" y="788778"/>
            <a:ext cx="1547741" cy="253910"/>
          </a:xfrm>
          <a:prstGeom prst="rect">
            <a:avLst/>
          </a:prstGeom>
          <a:noFill/>
        </p:spPr>
        <p:txBody>
          <a:bodyPr wrap="square" lIns="68573" tIns="34287" rIns="68573" bIns="34287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用户场景和需求</a:t>
            </a:r>
            <a:endParaRPr lang="en-US" sz="12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227402" y="3338931"/>
            <a:ext cx="4079786" cy="22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4699876" y="1209755"/>
            <a:ext cx="4328666" cy="907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defTabSz="914149" eaLnBrk="0" hangingPunct="0">
              <a:buClr>
                <a:srgbClr val="0070C0"/>
              </a:buClr>
              <a:defRPr/>
            </a:pPr>
            <a:endParaRPr lang="en-US" altLang="zh-CN" sz="1050" kern="0" dirty="0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1971137" y="3674525"/>
            <a:ext cx="4079786" cy="22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endParaRPr lang="en-US" altLang="zh-CN" sz="105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4545950" y="1124462"/>
            <a:ext cx="4482592" cy="2465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Meraki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方案为每个门店提供一台</a:t>
            </a:r>
            <a:r>
              <a:rPr lang="en-US" altLang="zh-CN" sz="1200" dirty="0" err="1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Mx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系列安全网关，一台或者多台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系列交换机，多台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Meraki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安全网关，提供下一代防火墙功能，以特有的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Auto VPN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功能连接总部数据中心，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交换机提供门店内无线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和有线数据点的接入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Meraki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无线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，可以提供店内无线终端的接入，并提供额外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SSID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方便访客接入，并通过位置分析，提供大数据分析的数据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门店可通过自行设置功能完成远程门店设备部署，而无需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人员亲临，总部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可以远程统一配置门店的多种网络设备的策略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16" indent="-85716"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altLang="zh-CN" sz="135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0570" y="1172846"/>
            <a:ext cx="4217228" cy="3440103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门店店面比较大，需要交换机和多个无线</a:t>
            </a:r>
            <a:r>
              <a:rPr lang="en-US" altLang="zh-CN" sz="1200" dirty="0" err="1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覆盖整个店面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各门店的内部系统和内部通讯需要通过安全网关通过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VPN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和其数据中心通讯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用无线网完成店铺内部无线终端（无线扫码枪，无线</a:t>
            </a:r>
            <a:r>
              <a:rPr lang="en-US" altLang="zh-CN" sz="1200" dirty="0" err="1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pos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，无线展示屏幕）的接入需要店内消费者的无线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Internet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接入，进行客流分析和大数据统计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各门店的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Internet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连接以静态</a:t>
            </a:r>
            <a:r>
              <a:rPr lang="en-US" altLang="zh-CN" sz="1200" dirty="0" err="1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Ip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为主，需要</a:t>
            </a:r>
            <a:r>
              <a:rPr lang="en-US" altLang="zh-CN" sz="1200" dirty="0" err="1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Plug&amp;Play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网络设备，并统一规划安全和网络策略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大店面连锁无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运维人员，连锁卖场有非专业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运维人员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5880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60944" y="680915"/>
            <a:ext cx="2322281" cy="374145"/>
            <a:chOff x="5828251" y="514350"/>
            <a:chExt cx="2322887" cy="374145"/>
          </a:xfrm>
        </p:grpSpPr>
        <p:sp>
          <p:nvSpPr>
            <p:cNvPr id="15" name="AutoShape 13"/>
            <p:cNvSpPr>
              <a:spLocks noChangeArrowheads="1"/>
            </p:cNvSpPr>
            <p:nvPr/>
          </p:nvSpPr>
          <p:spPr bwMode="ltGray">
            <a:xfrm>
              <a:off x="5960114" y="564544"/>
              <a:ext cx="1916223" cy="292083"/>
            </a:xfrm>
            <a:prstGeom prst="roundRect">
              <a:avLst/>
            </a:prstGeom>
            <a:gradFill flip="none" rotWithShape="1">
              <a:gsLst>
                <a:gs pos="0">
                  <a:srgbClr val="0096D6">
                    <a:lumMod val="50000"/>
                  </a:srgbClr>
                </a:gs>
                <a:gs pos="100000">
                  <a:srgbClr val="6DB344"/>
                </a:gs>
              </a:gsLst>
              <a:lin ang="16200000" scaled="0"/>
              <a:tileRect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/>
            <a:lstStyle/>
            <a:p>
              <a:pPr defTabSz="914149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Rectangle 27"/>
            <p:cNvSpPr>
              <a:spLocks noChangeArrowheads="1"/>
            </p:cNvSpPr>
            <p:nvPr/>
          </p:nvSpPr>
          <p:spPr bwMode="auto">
            <a:xfrm>
              <a:off x="6286052" y="606170"/>
              <a:ext cx="1865086" cy="2191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61593" tIns="30796" rIns="61593" bIns="30796">
              <a:spAutoFit/>
            </a:bodyPr>
            <a:lstStyle/>
            <a:p>
              <a:pPr defTabSz="814165" eaLnBrk="0" hangingPunct="0">
                <a:lnSpc>
                  <a:spcPct val="85000"/>
                </a:lnSpc>
                <a:spcBef>
                  <a:spcPct val="50000"/>
                </a:spcBef>
                <a:buClr>
                  <a:srgbClr val="0183B7"/>
                </a:buClr>
                <a:buSzPct val="100000"/>
                <a:defRPr/>
              </a:pPr>
              <a:r>
                <a:rPr lang="zh-CN" altLang="en-US" sz="1200" b="1" kern="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charset="0"/>
                </a:rPr>
                <a:t>思科建议方案和产品</a:t>
              </a:r>
              <a:endParaRPr lang="en-US" sz="1200" b="1" kern="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828251" y="514350"/>
              <a:ext cx="374143" cy="374145"/>
            </a:xfrm>
            <a:prstGeom prst="ellipse">
              <a:avLst/>
            </a:prstGeom>
            <a:gradFill flip="none" rotWithShape="1">
              <a:gsLst>
                <a:gs pos="0">
                  <a:srgbClr val="0096D6">
                    <a:lumMod val="50000"/>
                  </a:srgbClr>
                </a:gs>
                <a:gs pos="100000">
                  <a:srgbClr val="6DB344"/>
                </a:gs>
              </a:gsLst>
              <a:lin ang="16200000" scaled="0"/>
              <a:tileRect/>
            </a:gradFill>
            <a:ln w="25400" cap="flat" cmpd="sng" algn="ctr">
              <a:noFill/>
              <a:prstDash val="solid"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rtlCol="0" anchor="ctr"/>
            <a:lstStyle/>
            <a:p>
              <a:pPr algn="ctr" defTabSz="914149">
                <a:defRPr/>
              </a:pPr>
              <a:endParaRPr lang="en-US" sz="1350" kern="0" dirty="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909" y="602492"/>
              <a:ext cx="209550" cy="209550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4487927" y="514356"/>
            <a:ext cx="1180" cy="4195357"/>
          </a:xfrm>
          <a:prstGeom prst="line">
            <a:avLst/>
          </a:prstGeom>
          <a:noFill/>
          <a:ln w="22225" cap="flat" cmpd="sng">
            <a:solidFill>
              <a:srgbClr val="366B7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326539" y="123985"/>
            <a:ext cx="1677368" cy="315465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商业地产场景</a:t>
            </a:r>
          </a:p>
        </p:txBody>
      </p:sp>
      <p:sp>
        <p:nvSpPr>
          <p:cNvPr id="35" name="AutoShape 13"/>
          <p:cNvSpPr>
            <a:spLocks noChangeArrowheads="1"/>
          </p:cNvSpPr>
          <p:nvPr/>
        </p:nvSpPr>
        <p:spPr bwMode="ltGray">
          <a:xfrm>
            <a:off x="236302" y="780924"/>
            <a:ext cx="2016669" cy="297714"/>
          </a:xfrm>
          <a:prstGeom prst="roundRect">
            <a:avLst/>
          </a:prstGeom>
          <a:gradFill rotWithShape="1">
            <a:gsLst>
              <a:gs pos="0">
                <a:srgbClr val="0096D6">
                  <a:lumMod val="50000"/>
                </a:srgbClr>
              </a:gs>
              <a:gs pos="100000">
                <a:srgbClr val="6DB344"/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68573" tIns="34287" rIns="68573" bIns="34287"/>
          <a:lstStyle/>
          <a:p>
            <a:pPr algn="ctr">
              <a:defRPr/>
            </a:pPr>
            <a:endParaRPr lang="en-US" sz="1350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3767" y="788778"/>
            <a:ext cx="1547741" cy="253910"/>
          </a:xfrm>
          <a:prstGeom prst="rect">
            <a:avLst/>
          </a:prstGeom>
          <a:noFill/>
        </p:spPr>
        <p:txBody>
          <a:bodyPr wrap="square" lIns="68573" tIns="34287" rIns="68573" bIns="34287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用户场景和需求</a:t>
            </a:r>
            <a:endParaRPr lang="en-US" sz="12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227402" y="3338931"/>
            <a:ext cx="4079786" cy="22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4699876" y="1209755"/>
            <a:ext cx="4328666" cy="907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defTabSz="914149" eaLnBrk="0" hangingPunct="0">
              <a:buClr>
                <a:srgbClr val="0070C0"/>
              </a:buClr>
              <a:defRPr/>
            </a:pPr>
            <a:endParaRPr lang="en-US" altLang="zh-CN" sz="1050" kern="0" dirty="0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1971137" y="3674525"/>
            <a:ext cx="4079786" cy="22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endParaRPr lang="en-US" altLang="zh-CN" sz="105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4545950" y="1150813"/>
            <a:ext cx="4560217" cy="22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Meraki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方案为商业地产提供多个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MR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系列无线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</a:t>
            </a: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Meraki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无线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，作为可自我修复的 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MESH 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无线接入点，提供应用流量整形，方便消费者接入，并通过位置分析，为商业地产提供实时和历史的大数据分析及统计数据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Meraki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云平台可以提供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和商业地产的后台会员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CRM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系统整合。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Meraki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的无线网络的部署，即插即用，部署时，无需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人员亲临现场，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运维人员可以远程统一配置无线网络的各种策略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altLang="zh-CN" sz="135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3033" y="1255323"/>
            <a:ext cx="3700737" cy="2650143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商业面积很大，需要上百个</a:t>
            </a:r>
            <a:r>
              <a:rPr lang="en-US" altLang="zh-CN" sz="1200" dirty="0" err="1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覆盖整个商业区域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为了更好地服务其消费者，商业地产在已经建设有线网络的基础上建设专门为消费者提供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internet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接入服务的无线网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商业地产希望更好地了解其消费者的消费习惯，消费频率等大数据信息，进行数据挖掘，并和后台会员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CRM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系统整合，以便提高客户对其品牌的忠诚度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2335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Proxima Nova Th"/>
                <a:ea typeface="华康黑体W3"/>
              </a:rPr>
              <a:t>思科</a:t>
            </a:r>
            <a:r>
              <a:rPr lang="en-US" altLang="zh-CN" dirty="0" smtClean="0">
                <a:latin typeface="Proxima Nova Th"/>
                <a:ea typeface="华康黑体W3"/>
              </a:rPr>
              <a:t>Meraki</a:t>
            </a:r>
            <a:r>
              <a:rPr lang="zh-CN" altLang="en-US" dirty="0" smtClean="0">
                <a:latin typeface="Proxima Nova Th"/>
                <a:ea typeface="华康黑体W3"/>
              </a:rPr>
              <a:t> 酒店行业分析</a:t>
            </a:r>
            <a:endParaRPr lang="zh-CN" altLang="en-US" dirty="0">
              <a:latin typeface="Proxima Nova Th"/>
              <a:ea typeface="华康黑体W3"/>
            </a:endParaRPr>
          </a:p>
        </p:txBody>
      </p:sp>
    </p:spTree>
    <p:extLst>
      <p:ext uri="{BB962C8B-B14F-4D97-AF65-F5344CB8AC3E}">
        <p14:creationId xmlns:p14="http://schemas.microsoft.com/office/powerpoint/2010/main" val="395065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>
            <a:spLocks noChangeArrowheads="1"/>
          </p:cNvSpPr>
          <p:nvPr/>
        </p:nvSpPr>
        <p:spPr bwMode="auto">
          <a:xfrm>
            <a:off x="611141" y="1087612"/>
            <a:ext cx="2060108" cy="2398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2103" tIns="41049" rIns="82103" bIns="41049">
            <a:spAutoFit/>
          </a:bodyPr>
          <a:lstStyle/>
          <a:p>
            <a:pPr algn="ctr" defTabSz="814165" eaLnBrk="0" hangingPunct="0">
              <a:lnSpc>
                <a:spcPct val="85000"/>
              </a:lnSpc>
              <a:spcBef>
                <a:spcPct val="50000"/>
              </a:spcBef>
              <a:buClr>
                <a:srgbClr val="0183B7"/>
              </a:buClr>
              <a:buSzPct val="100000"/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思科团队主要成员</a:t>
            </a:r>
            <a:endParaRPr lang="en-US" sz="12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20" name="AutoShape 13"/>
          <p:cNvSpPr>
            <a:spLocks noChangeArrowheads="1"/>
          </p:cNvSpPr>
          <p:nvPr/>
        </p:nvSpPr>
        <p:spPr bwMode="ltGray">
          <a:xfrm>
            <a:off x="464904" y="1058184"/>
            <a:ext cx="2005168" cy="297714"/>
          </a:xfrm>
          <a:prstGeom prst="roundRect">
            <a:avLst/>
          </a:prstGeom>
          <a:gradFill rotWithShape="1">
            <a:gsLst>
              <a:gs pos="0">
                <a:srgbClr val="0096D6">
                  <a:lumMod val="50000"/>
                </a:srgbClr>
              </a:gs>
              <a:gs pos="100000">
                <a:srgbClr val="6DB344"/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68573" tIns="34287" rIns="68573" bIns="34287"/>
          <a:lstStyle/>
          <a:p>
            <a:pPr algn="ctr">
              <a:defRPr/>
            </a:pPr>
            <a:endParaRPr lang="en-US" sz="135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6961" y="1047750"/>
            <a:ext cx="988480" cy="300076"/>
          </a:xfrm>
          <a:prstGeom prst="rect">
            <a:avLst/>
          </a:prstGeom>
          <a:noFill/>
        </p:spPr>
        <p:txBody>
          <a:bodyPr wrap="square" lIns="68573" tIns="34287" rIns="68573" bIns="34287" rtlCol="0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典型场景</a:t>
            </a:r>
            <a:endParaRPr 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906204" y="1066208"/>
            <a:ext cx="2444678" cy="292083"/>
            <a:chOff x="5960114" y="564544"/>
            <a:chExt cx="2336237" cy="292083"/>
          </a:xfrm>
        </p:grpSpPr>
        <p:sp>
          <p:nvSpPr>
            <p:cNvPr id="26" name="AutoShape 13"/>
            <p:cNvSpPr>
              <a:spLocks noChangeArrowheads="1"/>
            </p:cNvSpPr>
            <p:nvPr/>
          </p:nvSpPr>
          <p:spPr bwMode="ltGray">
            <a:xfrm>
              <a:off x="5960114" y="564544"/>
              <a:ext cx="1916223" cy="292083"/>
            </a:xfrm>
            <a:prstGeom prst="roundRect">
              <a:avLst/>
            </a:prstGeom>
            <a:gradFill flip="none" rotWithShape="1">
              <a:gsLst>
                <a:gs pos="0">
                  <a:srgbClr val="0096D6">
                    <a:lumMod val="50000"/>
                  </a:srgbClr>
                </a:gs>
                <a:gs pos="100000">
                  <a:srgbClr val="6DB344"/>
                </a:gs>
              </a:gsLst>
              <a:lin ang="16200000" scaled="0"/>
              <a:tileRect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/>
            <a:lstStyle/>
            <a:p>
              <a:pPr defTabSz="914149">
                <a:defRPr/>
              </a:pPr>
              <a:endParaRPr lang="en-US" sz="135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6431265" y="578139"/>
              <a:ext cx="1865086" cy="2584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61593" tIns="30796" rIns="61593" bIns="30796">
              <a:spAutoFit/>
            </a:bodyPr>
            <a:lstStyle/>
            <a:p>
              <a:pPr defTabSz="814165" eaLnBrk="0" hangingPunct="0">
                <a:lnSpc>
                  <a:spcPct val="85000"/>
                </a:lnSpc>
                <a:spcBef>
                  <a:spcPct val="50000"/>
                </a:spcBef>
                <a:buClr>
                  <a:srgbClr val="0183B7"/>
                </a:buClr>
                <a:buSzPct val="100000"/>
                <a:defRPr/>
              </a:pPr>
              <a:r>
                <a:rPr lang="zh-CN" altLang="en-US" sz="15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建议的方案</a:t>
              </a:r>
              <a:endParaRPr lang="en-US" sz="15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</p:grp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477714" y="1414241"/>
            <a:ext cx="4139329" cy="1320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多地酒店运维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坐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飞机的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提高管理透明度，酒管和酒店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赋予不同权限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实时了解下属酒店客流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临时活动网络搭建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43244" y="261812"/>
            <a:ext cx="3033509" cy="37702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>
            <a:defPPr>
              <a:defRPr lang="en-US"/>
            </a:defPPr>
            <a:lvl1pPr>
              <a:defRPr sz="3599">
                <a:solidFill>
                  <a:schemeClr val="accent1"/>
                </a:solidFill>
                <a:latin typeface="Proxima Nova Rg" panose="02000506030000020004" pitchFamily="2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Meraki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在酒店行业的应用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4928471" y="1426509"/>
            <a:ext cx="4139329" cy="1320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路由器 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 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交换机 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 Wi-Fi AP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，提供有线无线统一接入，满足住客 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 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办公环境高性能访问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酒店路由器可以通过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Auto VPN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和酒管数据中心互联，内部应用走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VPN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；同时住客依旧可以访问互联网。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27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116" y="348388"/>
            <a:ext cx="3022355" cy="367230"/>
          </a:xfrm>
        </p:spPr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酒店成功案例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495800" y="1170432"/>
            <a:ext cx="0" cy="3204532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41" y="1170434"/>
            <a:ext cx="851526" cy="431440"/>
          </a:xfrm>
          <a:prstGeom prst="rect">
            <a:avLst/>
          </a:prstGeom>
        </p:spPr>
      </p:pic>
      <p:pic>
        <p:nvPicPr>
          <p:cNvPr id="19" name="Picture 18" descr="url.jpe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729" y="1170432"/>
            <a:ext cx="431489" cy="46208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675874" y="1679506"/>
            <a:ext cx="1061816" cy="25391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洲际酒店集团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58361" y="1679506"/>
            <a:ext cx="1061816" cy="25391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美国连锁酒店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7200" y="2038487"/>
            <a:ext cx="3505200" cy="2598847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IHG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旗下运营</a:t>
            </a:r>
            <a:r>
              <a:rPr lang="en-US" altLang="zh-CN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个品牌，在</a:t>
            </a:r>
            <a:r>
              <a:rPr lang="en-US" altLang="zh-CN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多个国家</a:t>
            </a:r>
            <a:r>
              <a:rPr lang="en-US" altLang="zh-CN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地区拥有</a:t>
            </a:r>
            <a:r>
              <a:rPr lang="en-US" altLang="zh-CN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多家酒店。公司正在对全球旗下所有酒店部署标准化的思科</a:t>
            </a:r>
            <a:r>
              <a:rPr lang="en-US" altLang="zh-CN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Meraki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产品（无线接入点、交换机和防火墙），以求打造一致的宾客体验和灵活的宾客服务。现在，他们不仅能了解并管理每家酒店的</a:t>
            </a:r>
            <a:r>
              <a:rPr lang="en-US" altLang="zh-CN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Wi-Fi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体验，而且简化了网络，并减少了</a:t>
            </a:r>
            <a:r>
              <a:rPr lang="en-US" altLang="zh-CN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的运营商支持需求。</a:t>
            </a:r>
            <a:endParaRPr lang="en-US" sz="12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5"/>
          </p:nvPr>
        </p:nvSpPr>
        <p:spPr>
          <a:xfrm>
            <a:off x="5029201" y="2034775"/>
            <a:ext cx="3733799" cy="212416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隶属于雅高</a:t>
            </a:r>
            <a:r>
              <a:rPr lang="en-US" altLang="zh-CN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(Accor)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集团的经济酒店连锁品牌</a:t>
            </a:r>
            <a:r>
              <a:rPr lang="en-US" altLang="zh-CN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Motel 6, 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r>
              <a:rPr lang="en-US" altLang="zh-CN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70000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间客房的无线覆盖，每个</a:t>
            </a:r>
            <a:r>
              <a:rPr lang="en-US" altLang="zh-CN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site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均使用</a:t>
            </a:r>
            <a:r>
              <a:rPr lang="en-US" altLang="zh-CN" sz="1200" dirty="0" err="1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Meraki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系列交换机和</a:t>
            </a:r>
            <a:r>
              <a:rPr lang="en-US" altLang="zh-CN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系列无线接入点。由</a:t>
            </a:r>
            <a:r>
              <a:rPr lang="en-US" altLang="zh-CN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5-6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人组成的</a:t>
            </a:r>
            <a:r>
              <a:rPr lang="en-US" altLang="zh-CN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2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团队在总部远程管理上万台网络设备，几千家酒店交换机和无线的策略统一下发，统一更新</a:t>
            </a:r>
            <a:r>
              <a:rPr lang="zh-CN" altLang="en-US" sz="1200" dirty="0" smtClean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sz="1200" dirty="0" smtClean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677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Proxima Nova Th"/>
                <a:ea typeface="华康黑体W3"/>
              </a:rPr>
              <a:t>思科</a:t>
            </a:r>
            <a:r>
              <a:rPr lang="en-US" altLang="zh-CN" dirty="0" smtClean="0">
                <a:latin typeface="Proxima Nova Th"/>
                <a:ea typeface="华康黑体W3"/>
              </a:rPr>
              <a:t>Meraki</a:t>
            </a:r>
            <a:r>
              <a:rPr lang="zh-CN" altLang="en-US" dirty="0" smtClean="0">
                <a:latin typeface="Proxima Nova Th"/>
                <a:ea typeface="华康黑体W3"/>
              </a:rPr>
              <a:t> 通用行业</a:t>
            </a:r>
            <a:endParaRPr lang="zh-CN" altLang="en-US" dirty="0">
              <a:latin typeface="Proxima Nova Th"/>
              <a:ea typeface="华康黑体W3"/>
            </a:endParaRPr>
          </a:p>
        </p:txBody>
      </p:sp>
    </p:spTree>
    <p:extLst>
      <p:ext uri="{BB962C8B-B14F-4D97-AF65-F5344CB8AC3E}">
        <p14:creationId xmlns:p14="http://schemas.microsoft.com/office/powerpoint/2010/main" val="77728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>
            <a:spLocks noChangeArrowheads="1"/>
          </p:cNvSpPr>
          <p:nvPr/>
        </p:nvSpPr>
        <p:spPr bwMode="auto">
          <a:xfrm>
            <a:off x="382541" y="1011520"/>
            <a:ext cx="2060108" cy="2398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2103" tIns="41049" rIns="82103" bIns="41049">
            <a:spAutoFit/>
          </a:bodyPr>
          <a:lstStyle/>
          <a:p>
            <a:pPr algn="ctr" defTabSz="814165" eaLnBrk="0" hangingPunct="0">
              <a:lnSpc>
                <a:spcPct val="85000"/>
              </a:lnSpc>
              <a:spcBef>
                <a:spcPct val="50000"/>
              </a:spcBef>
              <a:buClr>
                <a:srgbClr val="0183B7"/>
              </a:buClr>
              <a:buSzPct val="100000"/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Arial"/>
                <a:cs typeface="Arial" charset="0"/>
              </a:rPr>
              <a:t>思科团队主要成员</a:t>
            </a:r>
            <a:endParaRPr lang="en-US" sz="1200" b="1" kern="0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20" name="AutoShape 13"/>
          <p:cNvSpPr>
            <a:spLocks noChangeArrowheads="1"/>
          </p:cNvSpPr>
          <p:nvPr/>
        </p:nvSpPr>
        <p:spPr bwMode="ltGray">
          <a:xfrm>
            <a:off x="236304" y="982092"/>
            <a:ext cx="2005168" cy="297714"/>
          </a:xfrm>
          <a:prstGeom prst="roundRect">
            <a:avLst/>
          </a:prstGeom>
          <a:gradFill rotWithShape="1">
            <a:gsLst>
              <a:gs pos="0">
                <a:srgbClr val="0096D6">
                  <a:lumMod val="50000"/>
                </a:srgbClr>
              </a:gs>
              <a:gs pos="100000">
                <a:srgbClr val="6DB344"/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68573" tIns="34287" rIns="68573" bIns="34287"/>
          <a:lstStyle/>
          <a:p>
            <a:pPr algn="ctr">
              <a:defRPr/>
            </a:pPr>
            <a:endParaRPr lang="en-US" sz="1350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8361" y="971658"/>
            <a:ext cx="988480" cy="300076"/>
          </a:xfrm>
          <a:prstGeom prst="rect">
            <a:avLst/>
          </a:prstGeom>
          <a:noFill/>
        </p:spPr>
        <p:txBody>
          <a:bodyPr wrap="square" lIns="68573" tIns="34287" rIns="68573" bIns="34287" rtlCol="0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典型场景</a:t>
            </a:r>
            <a:endParaRPr lang="en-US" sz="15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677604" y="990116"/>
            <a:ext cx="2444678" cy="292083"/>
            <a:chOff x="5960114" y="564544"/>
            <a:chExt cx="2336237" cy="292083"/>
          </a:xfrm>
        </p:grpSpPr>
        <p:sp>
          <p:nvSpPr>
            <p:cNvPr id="26" name="AutoShape 13"/>
            <p:cNvSpPr>
              <a:spLocks noChangeArrowheads="1"/>
            </p:cNvSpPr>
            <p:nvPr/>
          </p:nvSpPr>
          <p:spPr bwMode="ltGray">
            <a:xfrm>
              <a:off x="5960114" y="564544"/>
              <a:ext cx="1916223" cy="292083"/>
            </a:xfrm>
            <a:prstGeom prst="roundRect">
              <a:avLst/>
            </a:prstGeom>
            <a:gradFill flip="none" rotWithShape="1">
              <a:gsLst>
                <a:gs pos="0">
                  <a:srgbClr val="0096D6">
                    <a:lumMod val="50000"/>
                  </a:srgbClr>
                </a:gs>
                <a:gs pos="100000">
                  <a:srgbClr val="6DB344"/>
                </a:gs>
              </a:gsLst>
              <a:lin ang="16200000" scaled="0"/>
              <a:tileRect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/>
            <a:lstStyle/>
            <a:p>
              <a:pPr defTabSz="914149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6431265" y="578139"/>
              <a:ext cx="1865086" cy="2584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61593" tIns="30796" rIns="61593" bIns="30796">
              <a:spAutoFit/>
            </a:bodyPr>
            <a:lstStyle/>
            <a:p>
              <a:pPr defTabSz="814165" eaLnBrk="0" hangingPunct="0">
                <a:lnSpc>
                  <a:spcPct val="85000"/>
                </a:lnSpc>
                <a:spcBef>
                  <a:spcPct val="50000"/>
                </a:spcBef>
                <a:buClr>
                  <a:srgbClr val="0183B7"/>
                </a:buClr>
                <a:buSzPct val="100000"/>
                <a:defRPr/>
              </a:pPr>
              <a:r>
                <a:rPr lang="zh-CN" altLang="en-US" sz="1500" b="1" kern="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charset="0"/>
                </a:rPr>
                <a:t>建议的方案</a:t>
              </a:r>
              <a:endParaRPr lang="en-US" sz="1500" b="1" kern="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endParaRPr>
            </a:p>
          </p:txBody>
        </p:sp>
      </p:grp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5294261" y="2938804"/>
            <a:ext cx="1864600" cy="2583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1587" tIns="30793" rIns="61587" bIns="30793">
            <a:spAutoFit/>
          </a:bodyPr>
          <a:lstStyle/>
          <a:p>
            <a:pPr defTabSz="814165" eaLnBrk="0" hangingPunct="0">
              <a:lnSpc>
                <a:spcPct val="85000"/>
              </a:lnSpc>
              <a:spcBef>
                <a:spcPct val="50000"/>
              </a:spcBef>
              <a:buClr>
                <a:srgbClr val="0183B7"/>
              </a:buClr>
              <a:buSzPct val="100000"/>
              <a:defRPr/>
            </a:pPr>
            <a:r>
              <a:rPr lang="zh-CN" altLang="en-US" sz="1500" b="1" kern="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竞争分析</a:t>
            </a:r>
            <a:endParaRPr lang="en-US" sz="1500" b="1" kern="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cs typeface="Arial" charset="0"/>
            </a:endParaRPr>
          </a:p>
        </p:txBody>
      </p:sp>
      <p:sp>
        <p:nvSpPr>
          <p:cNvPr id="46" name="Rectangle 14"/>
          <p:cNvSpPr>
            <a:spLocks noChangeArrowheads="1"/>
          </p:cNvSpPr>
          <p:nvPr/>
        </p:nvSpPr>
        <p:spPr bwMode="auto">
          <a:xfrm>
            <a:off x="249112" y="3286443"/>
            <a:ext cx="4028050" cy="176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在移动设备密度较大的环境中可支持超过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100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名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用户，为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学生、教职员工和工作人员制定不同的策略</a:t>
            </a:r>
            <a:endParaRPr lang="en-US" altLang="zh-CN" sz="1200" dirty="0" smtClean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无控制器的集中式管理专为在整个校园实现快速部署而打造，支持内容过滤和灵活的用户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认证和授权</a:t>
            </a:r>
            <a:endParaRPr lang="en-US" altLang="zh-CN" sz="1200" dirty="0" smtClean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单个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学校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10000+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的网络数量；扩容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也无需担心控制器是否支持，线性扩展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AutoShape 13"/>
          <p:cNvSpPr>
            <a:spLocks noChangeArrowheads="1"/>
          </p:cNvSpPr>
          <p:nvPr/>
        </p:nvSpPr>
        <p:spPr bwMode="ltGray">
          <a:xfrm>
            <a:off x="236302" y="2920287"/>
            <a:ext cx="8374297" cy="289169"/>
          </a:xfrm>
          <a:prstGeom prst="roundRect">
            <a:avLst/>
          </a:prstGeom>
          <a:gradFill rotWithShape="1">
            <a:gsLst>
              <a:gs pos="0">
                <a:srgbClr val="0096D6">
                  <a:lumMod val="50000"/>
                </a:srgbClr>
              </a:gs>
              <a:gs pos="80000">
                <a:srgbClr val="0096D6"/>
              </a:gs>
              <a:gs pos="100000">
                <a:srgbClr val="0096D6"/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91415" tIns="45707" rIns="91415" bIns="45707"/>
          <a:lstStyle/>
          <a:p>
            <a:pPr defTabSz="914149">
              <a:defRPr/>
            </a:pPr>
            <a:endParaRPr lang="en-US" sz="1350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Rectangle 27"/>
          <p:cNvSpPr>
            <a:spLocks noChangeArrowheads="1"/>
          </p:cNvSpPr>
          <p:nvPr/>
        </p:nvSpPr>
        <p:spPr bwMode="auto">
          <a:xfrm>
            <a:off x="642193" y="2937784"/>
            <a:ext cx="1864600" cy="2583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1587" tIns="30793" rIns="61587" bIns="30793">
            <a:spAutoFit/>
          </a:bodyPr>
          <a:lstStyle/>
          <a:p>
            <a:pPr defTabSz="814165" eaLnBrk="0" hangingPunct="0">
              <a:lnSpc>
                <a:spcPct val="85000"/>
              </a:lnSpc>
              <a:spcBef>
                <a:spcPct val="50000"/>
              </a:spcBef>
              <a:buClr>
                <a:srgbClr val="0183B7"/>
              </a:buClr>
              <a:buSzPct val="100000"/>
              <a:defRPr/>
            </a:pPr>
            <a:r>
              <a:rPr lang="en-US" altLang="zh-CN" sz="1500" b="1" kern="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Meraki</a:t>
            </a:r>
            <a:r>
              <a:rPr lang="zh-CN" altLang="en-US" sz="1500" b="1" kern="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的优势</a:t>
            </a:r>
            <a:endParaRPr lang="en-US" sz="1500" b="1" kern="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cs typeface="Arial" charset="0"/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249114" y="1306024"/>
            <a:ext cx="3427967" cy="1320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高密度阶梯教室和全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校园</a:t>
            </a:r>
            <a:r>
              <a:rPr lang="en-US" altLang="zh-CN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Wi-Fi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覆盖</a:t>
            </a:r>
            <a:endParaRPr lang="en-US" altLang="zh-CN" sz="1200" dirty="0" smtClean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绿色校园和安全校园</a:t>
            </a:r>
            <a:endParaRPr lang="en-US" altLang="zh-CN" sz="1200" dirty="0" smtClean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学生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BYOD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和一人一部设备部署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保护学生安全，网站内容访问分类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信息中心人员少，网络运维简单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化</a:t>
            </a: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临时大型活动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网络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搭建</a:t>
            </a:r>
            <a:endParaRPr lang="en-US" altLang="zh-CN" sz="1200" dirty="0" smtClean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43245" y="261812"/>
            <a:ext cx="1677368" cy="37702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>
            <a:defPPr>
              <a:defRPr lang="en-US"/>
            </a:defPPr>
            <a:lvl1pPr>
              <a:defRPr sz="3599">
                <a:solidFill>
                  <a:schemeClr val="accent1"/>
                </a:solidFill>
                <a:latin typeface="Proxima Nova Rg" panose="02000506030000020004" pitchFamily="2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教育行业场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景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4699871" y="1350416"/>
            <a:ext cx="3986929" cy="1549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802.11ac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WLAN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：每个</a:t>
            </a:r>
            <a:r>
              <a:rPr lang="en-US" altLang="zh-CN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超过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100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名学生，满足高密度部署和</a:t>
            </a:r>
            <a:r>
              <a:rPr lang="en-US" altLang="zh-CN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BYOD</a:t>
            </a: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千兆以太网交换机：集中管理的第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层以太网交换机专为性能和可靠性而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设计</a:t>
            </a:r>
            <a:endParaRPr lang="en-US" altLang="zh-CN" sz="1200" dirty="0" smtClean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路由器：以教育为中心的路由器配有状态防火墙和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Web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缓存功能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4702515" y="3290190"/>
            <a:ext cx="4028050" cy="176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Meraki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能设置带宽限制，为客户端或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SSID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划分优先级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通过第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层流量整形规则和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SSID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管理对教师和学生实施不同级别的内容限制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配置所见即所得，变更便捷；软件无感知自动更新，最大化降低难度和风险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5749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116" y="168773"/>
            <a:ext cx="7884647" cy="367230"/>
          </a:xfrm>
        </p:spPr>
        <p:txBody>
          <a:bodyPr/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行业的成功案例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02907631"/>
              </p:ext>
            </p:extLst>
          </p:nvPr>
        </p:nvGraphicFramePr>
        <p:xfrm>
          <a:off x="362118" y="611133"/>
          <a:ext cx="6103506" cy="428872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34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4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4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6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学校</a:t>
                      </a:r>
                      <a:endParaRPr 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典型场景</a:t>
                      </a:r>
                      <a:endParaRPr 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Why</a:t>
                      </a: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Meraki</a:t>
                      </a:r>
                      <a:endParaRPr 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渥太华大学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 </a:t>
                      </a:r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Wi-Fi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全覆盖</a:t>
                      </a:r>
                      <a:endParaRPr lang="en-US" altLang="zh-CN" sz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所分校互联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管理全网</a:t>
                      </a:r>
                      <a:endParaRPr lang="en-US" altLang="zh-CN" sz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在飞机场可以办公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麻省理工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教学楼</a:t>
                      </a:r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Wi-Fi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全覆盖</a:t>
                      </a:r>
                      <a:endParaRPr lang="en-US" altLang="zh-CN" sz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72,000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平方米无死角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成熟稳定</a:t>
                      </a:r>
                      <a:endParaRPr lang="en-US" altLang="zh-CN" sz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和现有认证系统整合</a:t>
                      </a:r>
                      <a:endParaRPr lang="en-US" altLang="zh-CN" sz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识别个人，不同策略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弗吉尼亚大学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个教学楼和校园</a:t>
                      </a:r>
                      <a:endParaRPr lang="en-US" altLang="zh-CN" sz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室内室外</a:t>
                      </a:r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Wi-Fi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全覆盖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高性能</a:t>
                      </a:r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Wi-Fi</a:t>
                      </a:r>
                    </a:p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自愈和自管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太阳城大学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12000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名学生，</a:t>
                      </a:r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个校区</a:t>
                      </a:r>
                      <a:endParaRPr lang="en-US" altLang="zh-CN" sz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数百</a:t>
                      </a:r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部署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灵活流量管控</a:t>
                      </a:r>
                      <a:endParaRPr lang="en-US" altLang="zh-CN" sz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内容净化</a:t>
                      </a:r>
                      <a:endParaRPr lang="en-US" altLang="zh-CN" sz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数据可视化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1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Westmont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学院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学生和员工</a:t>
                      </a:r>
                      <a:endParaRPr lang="en-US" altLang="zh-CN" sz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270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部署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周部署完毕</a:t>
                      </a:r>
                      <a:endParaRPr lang="en-US" altLang="zh-CN" sz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Scale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式的扩展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布加勒斯特英国学校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数字化教学</a:t>
                      </a:r>
                      <a:endParaRPr lang="en-US" altLang="zh-CN" sz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数字化校园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Wi-Fi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位置统计</a:t>
                      </a:r>
                      <a:endParaRPr lang="en-US" altLang="zh-CN" sz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实用的排错工具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加拿大彩虹校区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所学校</a:t>
                      </a:r>
                      <a:endParaRPr lang="en-US" altLang="zh-CN" sz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15000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名学生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完整方案提供</a:t>
                      </a:r>
                      <a:endParaRPr lang="en-US" altLang="zh-CN" sz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分钟调整网络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1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Westwind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校区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所学校</a:t>
                      </a:r>
                      <a:endParaRPr lang="en-US" altLang="zh-CN" sz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4500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名学生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快速构建大型活动</a:t>
                      </a:r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</a:t>
                      </a:r>
                    </a:p>
                    <a:p>
                      <a:pPr algn="ctr"/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Meraki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Trial</a:t>
                      </a:r>
                      <a:r>
                        <a:rPr lang="zh-CN" altLang="en-US" sz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endParaRPr lang="en-US" sz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23" y="640087"/>
            <a:ext cx="1118896" cy="428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235" y="515584"/>
            <a:ext cx="677459" cy="677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68" y="1367413"/>
            <a:ext cx="711406" cy="6777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709" y="1473985"/>
            <a:ext cx="464504" cy="4646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16020" y="3588714"/>
            <a:ext cx="1844648" cy="242360"/>
          </a:xfrm>
          <a:prstGeom prst="rect">
            <a:avLst/>
          </a:prstGeom>
          <a:noFill/>
        </p:spPr>
        <p:txBody>
          <a:bodyPr wrap="square" lIns="34277" tIns="17138" rIns="34277" bIns="17138" rtlCol="0">
            <a:spAutoFit/>
          </a:bodyPr>
          <a:lstStyle/>
          <a:p>
            <a:pPr algn="ctr" defTabSz="685525"/>
            <a:r>
              <a:rPr lang="en-US" altLang="zh-CN" sz="135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135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5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35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教育用户</a:t>
            </a:r>
            <a:endParaRPr lang="en-US" sz="135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12" descr="Screen shot 2012-05-01 at 12.12.10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103" y="2350533"/>
            <a:ext cx="931951" cy="413131"/>
          </a:xfrm>
          <a:prstGeom prst="rect">
            <a:avLst/>
          </a:prstGeom>
        </p:spPr>
      </p:pic>
      <p:pic>
        <p:nvPicPr>
          <p:cNvPr id="14" name="Picture 30" descr="Oakland Unified School District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353" y="2376055"/>
            <a:ext cx="1153223" cy="36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45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>
            <a:spLocks noChangeArrowheads="1"/>
          </p:cNvSpPr>
          <p:nvPr/>
        </p:nvSpPr>
        <p:spPr bwMode="auto">
          <a:xfrm>
            <a:off x="382541" y="1011520"/>
            <a:ext cx="2060108" cy="2398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2103" tIns="41049" rIns="82103" bIns="41049">
            <a:spAutoFit/>
          </a:bodyPr>
          <a:lstStyle/>
          <a:p>
            <a:pPr algn="ctr" defTabSz="814165" eaLnBrk="0" hangingPunct="0">
              <a:lnSpc>
                <a:spcPct val="85000"/>
              </a:lnSpc>
              <a:spcBef>
                <a:spcPct val="50000"/>
              </a:spcBef>
              <a:buClr>
                <a:srgbClr val="0183B7"/>
              </a:buClr>
              <a:buSzPct val="100000"/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Arial"/>
                <a:cs typeface="Arial" charset="0"/>
              </a:rPr>
              <a:t>思科团队主要成员</a:t>
            </a:r>
            <a:endParaRPr lang="en-US" sz="1200" b="1" kern="0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20" name="AutoShape 13"/>
          <p:cNvSpPr>
            <a:spLocks noChangeArrowheads="1"/>
          </p:cNvSpPr>
          <p:nvPr/>
        </p:nvSpPr>
        <p:spPr bwMode="ltGray">
          <a:xfrm>
            <a:off x="236304" y="982092"/>
            <a:ext cx="2005168" cy="297714"/>
          </a:xfrm>
          <a:prstGeom prst="roundRect">
            <a:avLst/>
          </a:prstGeom>
          <a:gradFill rotWithShape="1">
            <a:gsLst>
              <a:gs pos="0">
                <a:srgbClr val="0096D6">
                  <a:lumMod val="50000"/>
                </a:srgbClr>
              </a:gs>
              <a:gs pos="100000">
                <a:srgbClr val="6DB344"/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68573" tIns="34287" rIns="68573" bIns="34287"/>
          <a:lstStyle/>
          <a:p>
            <a:pPr algn="ctr">
              <a:defRPr/>
            </a:pPr>
            <a:endParaRPr lang="en-US" sz="1350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8361" y="971658"/>
            <a:ext cx="988480" cy="300076"/>
          </a:xfrm>
          <a:prstGeom prst="rect">
            <a:avLst/>
          </a:prstGeom>
          <a:noFill/>
        </p:spPr>
        <p:txBody>
          <a:bodyPr wrap="square" lIns="68573" tIns="34287" rIns="68573" bIns="34287" rtlCol="0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典型场景</a:t>
            </a:r>
            <a:endParaRPr lang="en-US" sz="15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677604" y="990116"/>
            <a:ext cx="2444678" cy="292083"/>
            <a:chOff x="5960114" y="564544"/>
            <a:chExt cx="2336237" cy="292083"/>
          </a:xfrm>
        </p:grpSpPr>
        <p:sp>
          <p:nvSpPr>
            <p:cNvPr id="26" name="AutoShape 13"/>
            <p:cNvSpPr>
              <a:spLocks noChangeArrowheads="1"/>
            </p:cNvSpPr>
            <p:nvPr/>
          </p:nvSpPr>
          <p:spPr bwMode="ltGray">
            <a:xfrm>
              <a:off x="5960114" y="564544"/>
              <a:ext cx="1916223" cy="292083"/>
            </a:xfrm>
            <a:prstGeom prst="roundRect">
              <a:avLst/>
            </a:prstGeom>
            <a:gradFill flip="none" rotWithShape="1">
              <a:gsLst>
                <a:gs pos="0">
                  <a:srgbClr val="0096D6">
                    <a:lumMod val="50000"/>
                  </a:srgbClr>
                </a:gs>
                <a:gs pos="100000">
                  <a:srgbClr val="6DB344"/>
                </a:gs>
              </a:gsLst>
              <a:lin ang="16200000" scaled="0"/>
              <a:tileRect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/>
            <a:lstStyle/>
            <a:p>
              <a:pPr defTabSz="914149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6431265" y="578139"/>
              <a:ext cx="1865086" cy="2584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61593" tIns="30796" rIns="61593" bIns="30796">
              <a:spAutoFit/>
            </a:bodyPr>
            <a:lstStyle/>
            <a:p>
              <a:pPr defTabSz="814165" eaLnBrk="0" hangingPunct="0">
                <a:lnSpc>
                  <a:spcPct val="85000"/>
                </a:lnSpc>
                <a:spcBef>
                  <a:spcPct val="50000"/>
                </a:spcBef>
                <a:buClr>
                  <a:srgbClr val="0183B7"/>
                </a:buClr>
                <a:buSzPct val="100000"/>
                <a:defRPr/>
              </a:pPr>
              <a:r>
                <a:rPr lang="zh-CN" altLang="en-US" sz="1500" b="1" kern="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charset="0"/>
                </a:rPr>
                <a:t>建议的方案</a:t>
              </a:r>
              <a:endParaRPr lang="en-US" sz="1500" b="1" kern="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endParaRPr>
            </a:p>
          </p:txBody>
        </p:sp>
      </p:grp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5294261" y="3429469"/>
            <a:ext cx="1864600" cy="2583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1587" tIns="30793" rIns="61587" bIns="30793">
            <a:spAutoFit/>
          </a:bodyPr>
          <a:lstStyle/>
          <a:p>
            <a:pPr defTabSz="814165" eaLnBrk="0" hangingPunct="0">
              <a:lnSpc>
                <a:spcPct val="85000"/>
              </a:lnSpc>
              <a:spcBef>
                <a:spcPct val="50000"/>
              </a:spcBef>
              <a:buClr>
                <a:srgbClr val="0183B7"/>
              </a:buClr>
              <a:buSzPct val="100000"/>
              <a:defRPr/>
            </a:pPr>
            <a:r>
              <a:rPr lang="zh-CN" altLang="en-US" sz="1500" b="1" kern="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竞争分析</a:t>
            </a:r>
            <a:endParaRPr lang="en-US" sz="1500" b="1" kern="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cs typeface="Arial" charset="0"/>
            </a:endParaRPr>
          </a:p>
        </p:txBody>
      </p:sp>
      <p:sp>
        <p:nvSpPr>
          <p:cNvPr id="46" name="Rectangle 14"/>
          <p:cNvSpPr>
            <a:spLocks noChangeArrowheads="1"/>
          </p:cNvSpPr>
          <p:nvPr/>
        </p:nvSpPr>
        <p:spPr bwMode="auto">
          <a:xfrm>
            <a:off x="249112" y="3777108"/>
            <a:ext cx="4028050" cy="176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Meraki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远程集中管理，节省部署和调试时间，降低人员差旅费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AutoShape 13"/>
          <p:cNvSpPr>
            <a:spLocks noChangeArrowheads="1"/>
          </p:cNvSpPr>
          <p:nvPr/>
        </p:nvSpPr>
        <p:spPr bwMode="ltGray">
          <a:xfrm>
            <a:off x="236302" y="3410952"/>
            <a:ext cx="8374297" cy="289169"/>
          </a:xfrm>
          <a:prstGeom prst="roundRect">
            <a:avLst/>
          </a:prstGeom>
          <a:gradFill rotWithShape="1">
            <a:gsLst>
              <a:gs pos="0">
                <a:srgbClr val="0096D6">
                  <a:lumMod val="50000"/>
                </a:srgbClr>
              </a:gs>
              <a:gs pos="80000">
                <a:srgbClr val="0096D6"/>
              </a:gs>
              <a:gs pos="100000">
                <a:srgbClr val="0096D6"/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lIns="91415" tIns="45707" rIns="91415" bIns="45707"/>
          <a:lstStyle/>
          <a:p>
            <a:pPr defTabSz="914149">
              <a:defRPr/>
            </a:pPr>
            <a:endParaRPr lang="en-US" sz="1350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Rectangle 27"/>
          <p:cNvSpPr>
            <a:spLocks noChangeArrowheads="1"/>
          </p:cNvSpPr>
          <p:nvPr/>
        </p:nvSpPr>
        <p:spPr bwMode="auto">
          <a:xfrm>
            <a:off x="642193" y="3428449"/>
            <a:ext cx="1864600" cy="2583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1587" tIns="30793" rIns="61587" bIns="30793">
            <a:spAutoFit/>
          </a:bodyPr>
          <a:lstStyle/>
          <a:p>
            <a:pPr defTabSz="814165" eaLnBrk="0" hangingPunct="0">
              <a:lnSpc>
                <a:spcPct val="85000"/>
              </a:lnSpc>
              <a:spcBef>
                <a:spcPct val="50000"/>
              </a:spcBef>
              <a:buClr>
                <a:srgbClr val="0183B7"/>
              </a:buClr>
              <a:buSzPct val="100000"/>
              <a:defRPr/>
            </a:pPr>
            <a:r>
              <a:rPr lang="en-US" altLang="zh-CN" sz="1500" b="1" kern="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Meraki</a:t>
            </a:r>
            <a:r>
              <a:rPr lang="zh-CN" altLang="en-US" sz="1500" b="1" kern="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charset="0"/>
              </a:rPr>
              <a:t>的优势</a:t>
            </a:r>
            <a:endParaRPr lang="en-US" sz="1500" b="1" kern="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cs typeface="Arial" charset="0"/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243245" y="1422620"/>
            <a:ext cx="3713286" cy="1320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制造业</a:t>
            </a:r>
            <a:r>
              <a:rPr lang="en-US" altLang="zh-CN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IOT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的大环境下，物料跟踪，工业机器人和</a:t>
            </a:r>
            <a:r>
              <a:rPr lang="en-US" altLang="zh-CN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ERP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等需求促使</a:t>
            </a:r>
            <a:r>
              <a:rPr lang="en-US" altLang="zh-CN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的融合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厂房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Wi-Fi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覆盖时，变化的障碍物导致经常设备增减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本地无专业的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人员来完成</a:t>
            </a:r>
            <a:r>
              <a:rPr lang="en-US" altLang="zh-CN" sz="1200" dirty="0" err="1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Wifi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的勘察，部署和运维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050505"/>
              </a:solidFill>
            </a:endParaRP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43245" y="261812"/>
            <a:ext cx="1933849" cy="37702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>
            <a:defPPr>
              <a:defRPr lang="en-US"/>
            </a:defPPr>
            <a:lvl1pPr>
              <a:defRPr sz="3599">
                <a:solidFill>
                  <a:schemeClr val="accent1"/>
                </a:solidFill>
                <a:latin typeface="Proxima Nova Rg" panose="02000506030000020004" pitchFamily="2" charset="0"/>
                <a:ea typeface="Proxima Nova Light" charset="0"/>
                <a:cs typeface="Proxima Nova Light" charset="0"/>
              </a:defRPr>
            </a:lvl1pPr>
          </a:lstStyle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的应用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4423450" y="1437860"/>
            <a:ext cx="4562038" cy="1530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Meraki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方案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为厂区，仓库等提供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多个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MR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系列无线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</a:t>
            </a:r>
          </a:p>
          <a:p>
            <a:pPr marL="85716" indent="-85716"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Meraki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无线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，作为可自我修复的 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MESH 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无线接入点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，应付复杂的地形和变化障碍物</a:t>
            </a:r>
            <a:endParaRPr lang="en-US" altLang="zh-CN" sz="1200" dirty="0" smtClean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可以通过实时位置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分析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，来提供物料和成品等大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数据分析及统计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Meraki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的无线网络的部署，即插即用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，无需</a:t>
            </a: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人员亲临现场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，总部的运维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人员可以远程统一</a:t>
            </a:r>
            <a:r>
              <a:rPr lang="zh-CN" altLang="en-US" sz="120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配置各地工厂的无线网络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4267200" y="3742818"/>
            <a:ext cx="4028050" cy="176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lnSpc>
                <a:spcPts val="1875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Meraki</a:t>
            </a:r>
            <a:r>
              <a:rPr lang="zh-CN" altLang="en-US" sz="120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的分权管理，可以给每个工厂分权管理</a:t>
            </a:r>
            <a:endParaRPr lang="en-US" altLang="zh-CN" sz="1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1151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97298"/>
            <a:ext cx="5195737" cy="306558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163474" y="4382213"/>
            <a:ext cx="2687012" cy="323137"/>
          </a:xfrm>
          <a:prstGeom prst="rect">
            <a:avLst/>
          </a:prstGeom>
          <a:noFill/>
          <a:ln>
            <a:noFill/>
          </a:ln>
        </p:spPr>
        <p:txBody>
          <a:bodyPr wrap="square" lIns="68550" tIns="34276" rIns="68550" bIns="34276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lang="en-US" altLang="zh-CN" sz="1650" dirty="0" smtClean="0">
                <a:solidFill>
                  <a:srgbClr val="000000"/>
                </a:solidFill>
                <a:latin typeface="Proxima Nova Lt"/>
                <a:ea typeface="华康黑体W3"/>
              </a:rPr>
              <a:t>IT</a:t>
            </a:r>
            <a:r>
              <a:rPr lang="zh-CN" altLang="en-US" sz="1650" dirty="0" smtClean="0">
                <a:solidFill>
                  <a:srgbClr val="000000"/>
                </a:solidFill>
                <a:latin typeface="Proxima Nova Lt"/>
                <a:ea typeface="华康黑体W3"/>
              </a:rPr>
              <a:t>即服务</a:t>
            </a:r>
            <a:r>
              <a:rPr lang="en-US" altLang="zh-CN" sz="1650" dirty="0" smtClean="0">
                <a:solidFill>
                  <a:srgbClr val="000000"/>
                </a:solidFill>
                <a:latin typeface="Proxima Nova Lt"/>
                <a:ea typeface="华康黑体W3"/>
              </a:rPr>
              <a:t>/</a:t>
            </a:r>
            <a:r>
              <a:rPr lang="zh-CN" altLang="en-US" sz="1650" dirty="0" smtClean="0">
                <a:solidFill>
                  <a:srgbClr val="000000"/>
                </a:solidFill>
                <a:latin typeface="Proxima Nova Lt"/>
                <a:ea typeface="华康黑体W3"/>
              </a:rPr>
              <a:t>远程集中管理</a:t>
            </a:r>
            <a:endParaRPr lang="en-US" altLang="zh-CN" sz="1650" dirty="0">
              <a:solidFill>
                <a:srgbClr val="000000"/>
              </a:solidFill>
              <a:latin typeface="Proxima Nova Lt"/>
              <a:ea typeface="华康黑体W3"/>
            </a:endParaRPr>
          </a:p>
        </p:txBody>
      </p:sp>
      <p:cxnSp>
        <p:nvCxnSpPr>
          <p:cNvPr id="44" name="Straight Arrow Connector 43"/>
          <p:cNvCxnSpPr/>
          <p:nvPr/>
        </p:nvCxnSpPr>
        <p:spPr bwMode="auto">
          <a:xfrm>
            <a:off x="520492" y="4324350"/>
            <a:ext cx="8176647" cy="0"/>
          </a:xfrm>
          <a:prstGeom prst="straightConnector1">
            <a:avLst/>
          </a:prstGeom>
          <a:solidFill>
            <a:schemeClr val="accent1"/>
          </a:solidFill>
          <a:ln w="177800" cap="flat" cmpd="sng" algn="ctr">
            <a:gradFill>
              <a:gsLst>
                <a:gs pos="49000">
                  <a:srgbClr val="CFCFCF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prstDash val="solid"/>
            <a:round/>
            <a:headEnd type="none" w="med" len="med"/>
            <a:tailEnd type="triangle" w="sm" len="sm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570601" y="3947460"/>
            <a:ext cx="892508" cy="253887"/>
          </a:xfrm>
          <a:prstGeom prst="rect">
            <a:avLst/>
          </a:prstGeom>
          <a:noFill/>
        </p:spPr>
        <p:txBody>
          <a:bodyPr wrap="square" lIns="68550" tIns="34276" rIns="68550" bIns="34276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 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33183" y="3937141"/>
            <a:ext cx="919694" cy="253887"/>
          </a:xfrm>
          <a:prstGeom prst="rect">
            <a:avLst/>
          </a:prstGeom>
          <a:noFill/>
        </p:spPr>
        <p:txBody>
          <a:bodyPr wrap="square" lIns="68550" tIns="34276" rIns="68550" bIns="34276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 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46460" y="3947460"/>
            <a:ext cx="1669078" cy="253887"/>
          </a:xfrm>
          <a:prstGeom prst="rect">
            <a:avLst/>
          </a:prstGeom>
          <a:noFill/>
        </p:spPr>
        <p:txBody>
          <a:bodyPr wrap="square" lIns="68550" tIns="34276" rIns="68550" bIns="34276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MX 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路由器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738835" y="3947459"/>
            <a:ext cx="1245789" cy="253887"/>
          </a:xfrm>
          <a:prstGeom prst="rect">
            <a:avLst/>
          </a:prstGeom>
          <a:noFill/>
        </p:spPr>
        <p:txBody>
          <a:bodyPr wrap="square" lIns="68550" tIns="34276" rIns="68550" bIns="34276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 EMM 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产品*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345" y="3283656"/>
            <a:ext cx="622969" cy="623293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343811" y="3936861"/>
            <a:ext cx="1461620" cy="253887"/>
          </a:xfrm>
          <a:prstGeom prst="rect">
            <a:avLst/>
          </a:prstGeom>
          <a:noFill/>
        </p:spPr>
        <p:txBody>
          <a:bodyPr wrap="square" lIns="68550" tIns="34276" rIns="68550" bIns="34276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 Vision 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产品*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354" y="3177667"/>
            <a:ext cx="906530" cy="862266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62" name="TextBox 61"/>
          <p:cNvSpPr txBox="1"/>
          <p:nvPr/>
        </p:nvSpPr>
        <p:spPr>
          <a:xfrm>
            <a:off x="5927892" y="3947459"/>
            <a:ext cx="1406639" cy="253887"/>
          </a:xfrm>
          <a:prstGeom prst="rect">
            <a:avLst/>
          </a:prstGeom>
          <a:noFill/>
        </p:spPr>
        <p:txBody>
          <a:bodyPr wrap="square" lIns="68550" tIns="34276" rIns="68550" bIns="34276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 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通信*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641" y="3335761"/>
            <a:ext cx="1149467" cy="575177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599263" y="3313084"/>
            <a:ext cx="835181" cy="539366"/>
            <a:chOff x="765305" y="1410514"/>
            <a:chExt cx="4691203" cy="3029606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305" y="1410514"/>
              <a:ext cx="2423685" cy="3029606"/>
            </a:xfrm>
            <a:prstGeom prst="rect">
              <a:avLst/>
            </a:prstGeom>
          </p:spPr>
        </p:pic>
        <p:pic>
          <p:nvPicPr>
            <p:cNvPr id="67" name="Picture 66" descr="mr32_croppe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3692" y="2496290"/>
              <a:ext cx="3122816" cy="1914160"/>
            </a:xfrm>
            <a:prstGeom prst="rect">
              <a:avLst/>
            </a:prstGeom>
            <a:effectLst>
              <a:outerShdw blurRad="663575" dir="10440000" sx="91000" sy="91000" algn="tl" rotWithShape="0">
                <a:srgbClr val="000000">
                  <a:alpha val="14000"/>
                </a:srgbClr>
              </a:outerShdw>
            </a:effectLst>
          </p:spPr>
        </p:pic>
      </p:grp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28511" r="25226" b="23319"/>
          <a:stretch/>
        </p:blipFill>
        <p:spPr>
          <a:xfrm>
            <a:off x="6062030" y="3295880"/>
            <a:ext cx="1138364" cy="65538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225" r="26" b="596"/>
          <a:stretch/>
        </p:blipFill>
        <p:spPr>
          <a:xfrm>
            <a:off x="1955401" y="3258796"/>
            <a:ext cx="1052726" cy="674825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86306" y="220749"/>
            <a:ext cx="7884647" cy="36713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Meraki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- IT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即服务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/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</a:br>
            <a:r>
              <a:rPr lang="zh-CN" altLang="en-US" sz="16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化繁为简</a:t>
            </a:r>
            <a:r>
              <a:rPr lang="en-US" altLang="zh-CN" sz="16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/</a:t>
            </a:r>
            <a:r>
              <a:rPr lang="zh-CN" altLang="en-US" sz="16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天下武功</a:t>
            </a:r>
            <a:r>
              <a:rPr lang="en-US" altLang="zh-CN" sz="16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-</a:t>
            </a:r>
            <a:r>
              <a:rPr lang="zh-CN" altLang="en-US" sz="16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无快不破</a:t>
            </a:r>
            <a:endParaRPr lang="en-US" sz="16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672" y="1857686"/>
            <a:ext cx="2176328" cy="561664"/>
          </a:xfrm>
          <a:prstGeom prst="rect">
            <a:avLst/>
          </a:prstGeom>
          <a:noFill/>
        </p:spPr>
        <p:txBody>
          <a:bodyPr wrap="square" lIns="68550" tIns="34276" rIns="68550" bIns="34276" rtlCol="0">
            <a:spAutoFit/>
          </a:bodyPr>
          <a:lstStyle/>
          <a:p>
            <a:r>
              <a:rPr lang="en-US" altLang="zh-CN" sz="1600" dirty="0" smtClean="0">
                <a:ln/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Meraki</a:t>
            </a:r>
            <a:r>
              <a:rPr lang="zh-CN" altLang="en-US" sz="1600" dirty="0" smtClean="0">
                <a:ln/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</a:t>
            </a:r>
            <a:r>
              <a:rPr lang="en-US" altLang="zh-CN" sz="1600" dirty="0" smtClean="0">
                <a:ln/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600" dirty="0">
              <a:ln/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n/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浏览器里有你要的一切</a:t>
            </a:r>
            <a:endParaRPr lang="en-US" altLang="zh-CN" sz="1600" dirty="0">
              <a:ln/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088" y="4840212"/>
            <a:ext cx="4994747" cy="242368"/>
          </a:xfrm>
          <a:prstGeom prst="rect">
            <a:avLst/>
          </a:prstGeom>
          <a:noFill/>
        </p:spPr>
        <p:txBody>
          <a:bodyPr wrap="square" lIns="68573" tIns="34287" rIns="68573" bIns="34287" rtlCol="0">
            <a:spAutoFit/>
          </a:bodyPr>
          <a:lstStyle/>
          <a:p>
            <a:r>
              <a:rPr lang="en-US" sz="1125" dirty="0">
                <a:solidFill>
                  <a:schemeClr val="tx1">
                    <a:lumMod val="50000"/>
                  </a:schemeClr>
                </a:solidFill>
              </a:rPr>
              <a:t>*Systems Manager, MC</a:t>
            </a:r>
            <a:r>
              <a:rPr lang="zh-CN" altLang="en-US" sz="1125" dirty="0">
                <a:solidFill>
                  <a:schemeClr val="tx1">
                    <a:lumMod val="50000"/>
                  </a:schemeClr>
                </a:solidFill>
              </a:rPr>
              <a:t>和</a:t>
            </a:r>
            <a:r>
              <a:rPr lang="en-US" altLang="zh-CN" sz="1125" dirty="0">
                <a:solidFill>
                  <a:schemeClr val="tx1">
                    <a:lumMod val="50000"/>
                  </a:schemeClr>
                </a:solidFill>
              </a:rPr>
              <a:t>MV</a:t>
            </a:r>
            <a:r>
              <a:rPr lang="zh-CN" altLang="en-US" sz="1125" dirty="0">
                <a:solidFill>
                  <a:schemeClr val="tx1">
                    <a:lumMod val="50000"/>
                  </a:schemeClr>
                </a:solidFill>
              </a:rPr>
              <a:t>暂不在中国大陆地区发售</a:t>
            </a:r>
            <a:endParaRPr lang="en-US" sz="1125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490672" y="1200150"/>
            <a:ext cx="2176328" cy="561664"/>
          </a:xfrm>
          <a:prstGeom prst="rect">
            <a:avLst/>
          </a:prstGeom>
          <a:noFill/>
        </p:spPr>
        <p:txBody>
          <a:bodyPr wrap="square" lIns="68550" tIns="34276" rIns="68550" bIns="34276" rtlCol="0">
            <a:spAutoFit/>
          </a:bodyPr>
          <a:lstStyle/>
          <a:p>
            <a:r>
              <a:rPr lang="zh-CN" altLang="en-US" sz="1600" dirty="0" smtClean="0">
                <a:ln/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</a:t>
            </a:r>
            <a:r>
              <a:rPr lang="zh-CN" altLang="en-US" sz="1600" dirty="0">
                <a:ln/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</a:t>
            </a:r>
            <a:r>
              <a:rPr lang="en-US" altLang="zh-CN" sz="1600" dirty="0" smtClean="0">
                <a:ln/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600" dirty="0">
              <a:ln/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n/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命令接口去哪了？</a:t>
            </a:r>
            <a:endParaRPr lang="en-US" altLang="zh-CN" sz="1600" dirty="0">
              <a:ln/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771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116" y="168773"/>
            <a:ext cx="7884647" cy="367230"/>
          </a:xfrm>
        </p:spPr>
        <p:txBody>
          <a:bodyPr/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行业的成功案例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72173142"/>
              </p:ext>
            </p:extLst>
          </p:nvPr>
        </p:nvGraphicFramePr>
        <p:xfrm>
          <a:off x="838200" y="590550"/>
          <a:ext cx="7540631" cy="39034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48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0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1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3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典型场景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Why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Meraki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81" marR="34281" marT="17145" marB="1714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5115">
                <a:tc>
                  <a:txBody>
                    <a:bodyPr/>
                    <a:lstStyle/>
                    <a:p>
                      <a:pPr marL="0" algn="ctr" defTabSz="914079" rtl="0" eaLnBrk="1" latinLnBrk="0" hangingPunct="1"/>
                      <a:r>
                        <a:rPr 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Coopers Brewery </a:t>
                      </a:r>
                    </a:p>
                    <a:p>
                      <a:pPr marL="0" algn="ctr" defTabSz="914079" rtl="0" eaLnBrk="1" latinLnBrk="0" hangingPunct="1"/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澳大利亚啤酒厂</a:t>
                      </a:r>
                      <a:endParaRPr lang="en-US" sz="1200" kern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marL="0" algn="ctr" defTabSz="914079" rtl="0" eaLnBrk="1" latinLnBrk="0" hangingPunct="1"/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厂房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Wi-Fi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覆盖，变化的障碍物</a:t>
                      </a:r>
                      <a:endParaRPr lang="en-US" altLang="zh-CN" sz="1200" kern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079" rtl="0" eaLnBrk="1" latinLnBrk="0" hangingPunct="1"/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IT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人员缺乏，但需要有效管理</a:t>
                      </a:r>
                      <a:endParaRPr lang="en-US" sz="1200" kern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marL="0" algn="ctr" defTabSz="914079" rtl="0" eaLnBrk="1" latinLnBrk="0" hangingPunct="1"/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强大的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Wi-Fi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自动调整能力</a:t>
                      </a:r>
                      <a:endParaRPr lang="en-US" altLang="zh-CN" sz="1200" kern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079" rtl="0" eaLnBrk="1" latinLnBrk="0" hangingPunct="1"/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智能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Dashboard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，自动发现网络异常</a:t>
                      </a:r>
                      <a:endParaRPr lang="en-US" sz="1200" kern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81" marR="34281" marT="17145" marB="1714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115">
                <a:tc>
                  <a:txBody>
                    <a:bodyPr/>
                    <a:lstStyle/>
                    <a:p>
                      <a:pPr marL="0" algn="ctr" defTabSz="914079" rtl="0" eaLnBrk="1" latinLnBrk="0" hangingPunct="1"/>
                      <a:r>
                        <a:rPr lang="en-US" sz="1200" kern="1200" dirty="0" err="1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Halperns</a:t>
                      </a:r>
                      <a:r>
                        <a:rPr 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' </a:t>
                      </a:r>
                    </a:p>
                    <a:p>
                      <a:pPr marL="0" algn="ctr" defTabSz="914079" rtl="0" eaLnBrk="1" latinLnBrk="0" hangingPunct="1"/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美国优质食品公司</a:t>
                      </a:r>
                      <a:endParaRPr lang="en-US" sz="1200" kern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marL="0" algn="ctr" defTabSz="914079" rtl="0" eaLnBrk="1" latinLnBrk="0" hangingPunct="1"/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冷冻库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Wi-Fi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全覆盖，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OT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依赖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IT</a:t>
                      </a:r>
                    </a:p>
                    <a:p>
                      <a:pPr marL="0" algn="ctr" defTabSz="914079" rtl="0" eaLnBrk="1" latinLnBrk="0" hangingPunct="1"/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赶进度</a:t>
                      </a:r>
                      <a:endParaRPr lang="en-US" altLang="zh-CN" sz="1200" kern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079" rtl="0" eaLnBrk="1" latinLnBrk="0" hangingPunct="1"/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地办公室，但只有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地配备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IT</a:t>
                      </a:r>
                      <a:endParaRPr lang="en-US" sz="1200" kern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marL="0" algn="ctr" defTabSz="914079" rtl="0" eaLnBrk="1" latinLnBrk="0" hangingPunct="1"/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万平方英尺，零下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度的考验</a:t>
                      </a:r>
                      <a:endParaRPr lang="en-US" altLang="zh-CN" sz="1200" kern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079" rtl="0" eaLnBrk="1" latinLnBrk="0" hangingPunct="1"/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天完成部署</a:t>
                      </a:r>
                      <a:endParaRPr lang="en-US" altLang="zh-CN" sz="1200" kern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079" rtl="0" eaLnBrk="1" latinLnBrk="0" hangingPunct="1"/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Dashboard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，方便远程管理</a:t>
                      </a:r>
                      <a:endParaRPr lang="en-US" sz="1200" kern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81" marR="34281" marT="17145" marB="171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5115">
                <a:tc>
                  <a:txBody>
                    <a:bodyPr/>
                    <a:lstStyle/>
                    <a:p>
                      <a:pPr marL="0" marR="0" indent="0" algn="ctr" defTabSz="9140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Priefert</a:t>
                      </a:r>
                      <a:r>
                        <a:rPr 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Manufacturing</a:t>
                      </a:r>
                    </a:p>
                    <a:p>
                      <a:pPr marL="0" marR="0" indent="0" algn="ctr" defTabSz="9140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美国牧场设备制造商</a:t>
                      </a:r>
                      <a:r>
                        <a:rPr 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marL="0" algn="ctr" defTabSz="914079" rtl="0" eaLnBrk="1" latinLnBrk="0" hangingPunct="1"/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万平方英尺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Wi-Fi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覆盖</a:t>
                      </a:r>
                      <a:endParaRPr lang="en-US" altLang="zh-CN" sz="1200" kern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079" rtl="0" eaLnBrk="1" latinLnBrk="0" hangingPunct="1"/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OT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和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ERP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部署</a:t>
                      </a:r>
                      <a:endParaRPr lang="en-US" sz="1200" kern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marL="0" algn="ctr" defTabSz="914079" rtl="0" eaLnBrk="1" latinLnBrk="0" hangingPunct="1"/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Wi-Fi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稳定的高性能</a:t>
                      </a:r>
                      <a:endParaRPr lang="en-US" altLang="zh-CN" sz="1200" kern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079" rtl="0" eaLnBrk="1" latinLnBrk="0" hangingPunct="1"/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丰富的排错工具</a:t>
                      </a:r>
                      <a:endParaRPr lang="en-US" altLang="zh-CN" sz="1200" kern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079" rtl="0" eaLnBrk="1" latinLnBrk="0" hangingPunct="1"/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简单部署</a:t>
                      </a:r>
                      <a:endParaRPr lang="en-US" sz="1200" kern="1200" dirty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81" marR="34281" marT="17145" marB="171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690">
                <a:tc>
                  <a:txBody>
                    <a:bodyPr/>
                    <a:lstStyle/>
                    <a:p>
                      <a:pPr marL="0" marR="0" indent="0" algn="ctr" defTabSz="9140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SAS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International</a:t>
                      </a:r>
                    </a:p>
                    <a:p>
                      <a:pPr marL="0" marR="0" indent="0" algn="ctr" defTabSz="9140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英国建材生产企业</a:t>
                      </a:r>
                      <a:endParaRPr lang="en-US" sz="1200" kern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marL="0" lvl="0" algn="ctr" defTabSz="914079" rtl="0" eaLnBrk="1" latinLnBrk="0" hangingPunct="1"/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工厂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Wi-Fi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全覆盖，物料追踪、企业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ERP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</a:t>
                      </a:r>
                      <a:endParaRPr lang="en-US" altLang="zh-CN" sz="1200" kern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lvl="0" algn="ctr" defTabSz="914079" rtl="0" eaLnBrk="1" latinLnBrk="0" hangingPunct="1"/>
                      <a:endParaRPr lang="en-US" altLang="zh-CN" sz="1200" kern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lvl="0" algn="ctr" defTabSz="914079" rtl="0" eaLnBrk="1" latinLnBrk="0" hangingPunct="1"/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不同厂区、不同物料、不同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Wi-Fi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隔离</a:t>
                      </a:r>
                      <a:endParaRPr lang="en-US" sz="1200" kern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81" marR="34281" marT="17145" marB="17145" anchor="ctr"/>
                </a:tc>
                <a:tc>
                  <a:txBody>
                    <a:bodyPr/>
                    <a:lstStyle/>
                    <a:p>
                      <a:pPr marL="0" lvl="0" algn="ctr" defTabSz="914079" rtl="0" eaLnBrk="1" latinLnBrk="0" hangingPunct="1"/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高密度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Wi-Fi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覆盖方案</a:t>
                      </a:r>
                      <a:endParaRPr lang="en-US" altLang="zh-CN" sz="1200" kern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lvl="0" algn="ctr" defTabSz="914079" rtl="0" eaLnBrk="1" latinLnBrk="0" hangingPunct="1"/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全厂统一</a:t>
                      </a:r>
                      <a:r>
                        <a:rPr lang="en-US" altLang="zh-CN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SSID</a:t>
                      </a:r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规划，一键部署</a:t>
                      </a:r>
                      <a:endParaRPr lang="en-US" altLang="zh-CN" sz="1200" kern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lvl="0" algn="ctr" defTabSz="914079" rtl="0" eaLnBrk="1" latinLnBrk="0" hangingPunct="1"/>
                      <a:r>
                        <a:rPr lang="zh-CN" altLang="en-US" sz="1200" kern="1200" dirty="0" smtClean="0">
                          <a:solidFill>
                            <a:srgbClr val="05050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灵活测试工具，检测网络</a:t>
                      </a:r>
                      <a:endParaRPr lang="en-US" altLang="zh-CN" sz="1200" kern="1200" dirty="0" smtClean="0">
                        <a:solidFill>
                          <a:srgbClr val="05050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81" marR="34281" marT="17145" marB="171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04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Proxima Nova Th"/>
                <a:ea typeface="华康黑体W3"/>
              </a:rPr>
              <a:t>思科</a:t>
            </a:r>
            <a:r>
              <a:rPr lang="en-US" altLang="zh-CN" dirty="0" smtClean="0">
                <a:latin typeface="Proxima Nova Th"/>
                <a:ea typeface="华康黑体W3"/>
              </a:rPr>
              <a:t>Meraki</a:t>
            </a:r>
            <a:r>
              <a:rPr lang="zh-CN" altLang="en-US" dirty="0" smtClean="0">
                <a:latin typeface="Proxima Nova Th"/>
                <a:ea typeface="华康黑体W3"/>
              </a:rPr>
              <a:t> 国内案例</a:t>
            </a:r>
            <a:endParaRPr lang="zh-CN" altLang="en-US" dirty="0">
              <a:latin typeface="Proxima Nova Th"/>
              <a:ea typeface="华康黑体W3"/>
            </a:endParaRPr>
          </a:p>
        </p:txBody>
      </p:sp>
    </p:spTree>
    <p:extLst>
      <p:ext uri="{BB962C8B-B14F-4D97-AF65-F5344CB8AC3E}">
        <p14:creationId xmlns:p14="http://schemas.microsoft.com/office/powerpoint/2010/main" val="400066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84" y="951726"/>
            <a:ext cx="4025135" cy="2044139"/>
          </a:xfrm>
          <a:prstGeom prst="rect">
            <a:avLst/>
          </a:prstGeom>
          <a:ln>
            <a:solidFill>
              <a:srgbClr val="BFBFBF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35" y="217633"/>
            <a:ext cx="8578688" cy="603504"/>
          </a:xfrm>
        </p:spPr>
        <p:txBody>
          <a:bodyPr/>
          <a:lstStyle/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大店面连锁客户案例</a:t>
            </a:r>
            <a:r>
              <a:rPr 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: 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恩斯恩 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–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MCM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China</a:t>
            </a:r>
            <a:endParaRPr 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roxima Nov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1301" y="3934635"/>
            <a:ext cx="138550" cy="276993"/>
          </a:xfrm>
          <a:prstGeom prst="rect">
            <a:avLst/>
          </a:prstGeom>
          <a:noFill/>
        </p:spPr>
        <p:txBody>
          <a:bodyPr wrap="none" lIns="68573" tIns="34287" rIns="68573" bIns="34287" rtlCol="0">
            <a:spAutoFit/>
          </a:bodyPr>
          <a:lstStyle/>
          <a:p>
            <a:endParaRPr lang="en-US" sz="135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82716" y="1567177"/>
            <a:ext cx="4220327" cy="31381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MCM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是韩国时尚品牌，在中国有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个办公室，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家门店（持续增长中）遍布近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个城市</a:t>
            </a:r>
          </a:p>
          <a:p>
            <a:pPr>
              <a:lnSpc>
                <a:spcPct val="150000"/>
              </a:lnSpc>
            </a:pP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年在全球所有办公室、门店部署从防火墙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交换机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-AP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的整套</a:t>
            </a:r>
            <a:r>
              <a:rPr lang="en-US" altLang="zh-CN" sz="13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Meraki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</a:p>
          <a:p>
            <a:pPr>
              <a:lnSpc>
                <a:spcPct val="150000"/>
              </a:lnSpc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方便的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Site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Site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VPN,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方便各门店内部系统的使用和其他内部通信需求</a:t>
            </a:r>
          </a:p>
          <a:p>
            <a:pPr>
              <a:lnSpc>
                <a:spcPct val="150000"/>
              </a:lnSpc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客流量统计，大数据搜集</a:t>
            </a:r>
          </a:p>
          <a:p>
            <a:pPr>
              <a:lnSpc>
                <a:spcPct val="150000"/>
              </a:lnSpc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新开门店只需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Plug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Play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，统一规划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22008"/>
            <a:ext cx="763312" cy="7842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1334" y="3302468"/>
            <a:ext cx="4053485" cy="143797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spcCol="0"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文本框 7"/>
          <p:cNvSpPr txBox="1"/>
          <p:nvPr/>
        </p:nvSpPr>
        <p:spPr>
          <a:xfrm>
            <a:off x="384717" y="3424355"/>
            <a:ext cx="8246962" cy="1454238"/>
          </a:xfrm>
          <a:prstGeom prst="rect">
            <a:avLst/>
          </a:prstGeom>
          <a:noFill/>
        </p:spPr>
        <p:txBody>
          <a:bodyPr wrap="square" lIns="68573" tIns="34287" rIns="68573" bIns="34287" rtlCol="0">
            <a:spAutoFit/>
          </a:bodyPr>
          <a:lstStyle/>
          <a:p>
            <a:r>
              <a:rPr kumimoji="1"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恩斯恩 </a:t>
            </a:r>
            <a:r>
              <a:rPr kumimoji="1"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Meraki</a:t>
            </a:r>
            <a:r>
              <a:rPr kumimoji="1"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所承载的应用</a:t>
            </a:r>
            <a:endParaRPr kumimoji="1"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292" indent="-214292">
              <a:buFont typeface="Arial" panose="020B0604020202020204" pitchFamily="34" charset="0"/>
              <a:buChar char="•"/>
            </a:pPr>
            <a:r>
              <a:rPr kumimoji="1"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访客</a:t>
            </a:r>
            <a:r>
              <a:rPr kumimoji="1"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Internet</a:t>
            </a:r>
            <a:r>
              <a:rPr kumimoji="1"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无线接入</a:t>
            </a:r>
            <a:endParaRPr kumimoji="1"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292" indent="-214292">
              <a:buFont typeface="Arial" panose="020B0604020202020204" pitchFamily="34" charset="0"/>
              <a:buChar char="•"/>
            </a:pPr>
            <a:r>
              <a:rPr kumimoji="1"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无线扫码枪，无线 </a:t>
            </a:r>
            <a:r>
              <a:rPr kumimoji="1"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pos</a:t>
            </a:r>
            <a:r>
              <a:rPr kumimoji="1"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，无线展示屏幕等</a:t>
            </a:r>
            <a:endParaRPr kumimoji="1"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292" indent="-214292">
              <a:buFont typeface="Arial" panose="020B0604020202020204" pitchFamily="34" charset="0"/>
              <a:buChar char="•"/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Site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Site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VPN</a:t>
            </a:r>
          </a:p>
          <a:p>
            <a:pPr marL="214292" indent="-214292">
              <a:buFont typeface="Arial" panose="020B0604020202020204" pitchFamily="34" charset="0"/>
              <a:buChar char="•"/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企业内部应用系统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32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77" y="3677227"/>
            <a:ext cx="4309610" cy="99102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spcCol="0"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大店面连锁客户案例</a:t>
            </a:r>
            <a:r>
              <a:rPr 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: 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雷格斯商务中心 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–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Regus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Group</a:t>
            </a:r>
            <a:endParaRPr 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roxima Nov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52872" y="3922603"/>
            <a:ext cx="138550" cy="276993"/>
          </a:xfrm>
          <a:prstGeom prst="rect">
            <a:avLst/>
          </a:prstGeom>
          <a:noFill/>
        </p:spPr>
        <p:txBody>
          <a:bodyPr wrap="none" lIns="68573" tIns="34287" rIns="68573" bIns="34287" rtlCol="0">
            <a:spAutoFit/>
          </a:bodyPr>
          <a:lstStyle/>
          <a:p>
            <a:endParaRPr lang="en-US" sz="135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82716" y="1567177"/>
            <a:ext cx="4220327" cy="3138173"/>
          </a:xfrm>
        </p:spPr>
        <p:txBody>
          <a:bodyPr/>
          <a:lstStyle/>
          <a:p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Regus 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集团网络覆盖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 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个国家 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600 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个城市，设有 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1500 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多家商务中。大中华区包括北京、成都、大连、广州、杭州、香港、上海、深圳和台北等地设立了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47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家商务中心</a:t>
            </a:r>
          </a:p>
          <a:p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-2015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年，在中国部署了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 </a:t>
            </a:r>
            <a:r>
              <a:rPr lang="en-US" altLang="zh-CN" sz="13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Meraki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无线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雷格斯中国的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负责人在上海办公室管理大陆所有无线设备，所有信息和海外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实时同步</a:t>
            </a:r>
          </a:p>
          <a:p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数以万计的终端的应用层可见性</a:t>
            </a:r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6659" y="953262"/>
            <a:ext cx="4025646" cy="2537460"/>
          </a:xfrm>
          <a:prstGeom prst="rect">
            <a:avLst/>
          </a:prstGeom>
          <a:ln>
            <a:solidFill>
              <a:srgbClr val="BFBFBF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716" y="443309"/>
            <a:ext cx="1442641" cy="144264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6661" y="3689257"/>
            <a:ext cx="8246962" cy="1454238"/>
          </a:xfrm>
          <a:prstGeom prst="rect">
            <a:avLst/>
          </a:prstGeom>
          <a:noFill/>
        </p:spPr>
        <p:txBody>
          <a:bodyPr wrap="square" lIns="68573" tIns="34287" rIns="68573" bIns="34287" rtlCol="0">
            <a:spAutoFit/>
          </a:bodyPr>
          <a:lstStyle/>
          <a:p>
            <a:r>
              <a:rPr kumimoji="1" lang="zh-CN" altLang="en-US" b="1" dirty="0"/>
              <a:t>雷格斯</a:t>
            </a:r>
            <a:r>
              <a:rPr kumimoji="1" lang="en-US" altLang="zh-CN" b="1" dirty="0"/>
              <a:t>Meraki</a:t>
            </a:r>
            <a:r>
              <a:rPr kumimoji="1" lang="zh-CN" altLang="en-US" b="1" dirty="0"/>
              <a:t>所承载的应用</a:t>
            </a:r>
            <a:endParaRPr kumimoji="1" lang="en-US" altLang="zh-CN" b="1" dirty="0"/>
          </a:p>
          <a:p>
            <a:pPr marL="214292" indent="-214292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提供给客户可控的</a:t>
            </a:r>
            <a:r>
              <a:rPr kumimoji="1" lang="en-US" altLang="zh-CN" b="1" dirty="0"/>
              <a:t>Internet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Wifi</a:t>
            </a:r>
            <a:r>
              <a:rPr kumimoji="1" lang="zh-CN" altLang="en-US" b="1" dirty="0"/>
              <a:t>服务</a:t>
            </a:r>
            <a:endParaRPr kumimoji="1" lang="en-US" altLang="zh-CN" b="1" dirty="0"/>
          </a:p>
          <a:p>
            <a:pPr marL="214292" indent="-214292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内部员工企业应用</a:t>
            </a:r>
            <a:r>
              <a:rPr kumimoji="1" lang="en-US" altLang="zh-CN" b="1" dirty="0" err="1"/>
              <a:t>wifi</a:t>
            </a:r>
            <a:r>
              <a:rPr kumimoji="1" lang="zh-CN" altLang="en-US" b="1" dirty="0"/>
              <a:t> 服务</a:t>
            </a:r>
            <a:endParaRPr kumimoji="1" lang="en-US" altLang="zh-CN" b="1" dirty="0"/>
          </a:p>
          <a:p>
            <a:r>
              <a:rPr kumimoji="1" lang="en-US" altLang="zh-CN" b="1" dirty="0"/>
              <a:t>				</a:t>
            </a:r>
          </a:p>
          <a:p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08697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69968" y="3752719"/>
            <a:ext cx="3850562" cy="99102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spcCol="0"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35" y="217633"/>
            <a:ext cx="8578688" cy="603504"/>
          </a:xfrm>
        </p:spPr>
        <p:txBody>
          <a:bodyPr/>
          <a:lstStyle/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小型便利店客户案例</a:t>
            </a:r>
            <a:r>
              <a:rPr 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: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牛奶国际 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China</a:t>
            </a:r>
            <a:endParaRPr 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roxima Nov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1301" y="3934635"/>
            <a:ext cx="138550" cy="276993"/>
          </a:xfrm>
          <a:prstGeom prst="rect">
            <a:avLst/>
          </a:prstGeom>
          <a:noFill/>
        </p:spPr>
        <p:txBody>
          <a:bodyPr wrap="none" lIns="68573" tIns="34287" rIns="68573" bIns="34287" rtlCol="0">
            <a:spAutoFit/>
          </a:bodyPr>
          <a:lstStyle/>
          <a:p>
            <a:endParaRPr lang="en-US" sz="1350" dirty="0"/>
          </a:p>
        </p:txBody>
      </p:sp>
      <p:sp>
        <p:nvSpPr>
          <p:cNvPr id="8" name="文本框 7"/>
          <p:cNvSpPr txBox="1"/>
          <p:nvPr/>
        </p:nvSpPr>
        <p:spPr>
          <a:xfrm>
            <a:off x="507277" y="3804149"/>
            <a:ext cx="8339555" cy="992573"/>
          </a:xfrm>
          <a:prstGeom prst="rect">
            <a:avLst/>
          </a:prstGeom>
          <a:noFill/>
        </p:spPr>
        <p:txBody>
          <a:bodyPr wrap="square" lIns="68573" tIns="34287" rIns="68573" bIns="34287" rtlCol="0">
            <a:spAutoFit/>
          </a:bodyPr>
          <a:lstStyle/>
          <a:p>
            <a:r>
              <a:rPr kumimoji="1" lang="zh-CN" altLang="en-US" sz="1500" b="1" dirty="0"/>
              <a:t>牛奶国际 </a:t>
            </a:r>
            <a:r>
              <a:rPr kumimoji="1" lang="en-US" altLang="zh-CN" sz="1500" b="1" dirty="0"/>
              <a:t>Meraki</a:t>
            </a:r>
            <a:r>
              <a:rPr kumimoji="1" lang="zh-CN" altLang="en-US" sz="1500" b="1" dirty="0"/>
              <a:t>所承载的应用</a:t>
            </a:r>
            <a:endParaRPr kumimoji="1" lang="en-US" altLang="zh-CN" sz="1500" b="1" dirty="0"/>
          </a:p>
          <a:p>
            <a:pPr marL="257150" indent="-257150">
              <a:buFont typeface="Arial" panose="020B0604020202020204" pitchFamily="34" charset="0"/>
              <a:buChar char="•"/>
            </a:pPr>
            <a:r>
              <a:rPr lang="en-US" altLang="zh-CN" sz="1500" b="1" dirty="0"/>
              <a:t>Auto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Site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to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Site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VPN</a:t>
            </a:r>
          </a:p>
          <a:p>
            <a:pPr marL="257150" indent="-257150">
              <a:buFont typeface="Arial" panose="020B0604020202020204" pitchFamily="34" charset="0"/>
              <a:buChar char="•"/>
            </a:pPr>
            <a:r>
              <a:rPr lang="zh-CN" altLang="en-US" sz="1500" b="1" dirty="0"/>
              <a:t>企业内部应用系统</a:t>
            </a:r>
            <a:endParaRPr lang="en-US" altLang="zh-CN" sz="1500" b="1" dirty="0"/>
          </a:p>
          <a:p>
            <a:endParaRPr kumimoji="1" lang="zh-CN" altLang="en-US" sz="1500" b="1" dirty="0"/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08" y="1185274"/>
            <a:ext cx="3441778" cy="2126114"/>
          </a:xfrm>
          <a:prstGeom prst="rect">
            <a:avLst/>
          </a:prstGeom>
        </p:spPr>
      </p:pic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4673160" y="958446"/>
            <a:ext cx="4318440" cy="349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marL="85716" indent="-85716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牛奶国际为亚洲著名的零售集团，在中国大陆有超过</a:t>
            </a:r>
            <a:r>
              <a:rPr lang="en-US" altLang="zh-CN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1500</a:t>
            </a: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家门店。未来两年，门店数量计划达到</a:t>
            </a:r>
            <a:r>
              <a:rPr lang="en-US" altLang="zh-CN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3000</a:t>
            </a: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家；集团经营多个著名品牌，包括超级市场、大型超市、便利店、美健产品零售店及家居用品</a:t>
            </a:r>
            <a:r>
              <a:rPr lang="zh-CN" altLang="en-US" sz="105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店</a:t>
            </a:r>
            <a:endParaRPr lang="en-US" altLang="zh-CN" sz="1050" dirty="0" smtClean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225"/>
              </a:spcAft>
            </a:pPr>
            <a:endParaRPr lang="en-US" altLang="zh-CN" sz="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面对不断持续增长的业务发展趋势，牛奶国际面临着店面地点分散、网络维护成本增高、无法集中高效管理等诸多问题。为解决上述众多的管理问题，思科提供的</a:t>
            </a:r>
            <a:r>
              <a:rPr lang="en-US" altLang="zh-CN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Meraki</a:t>
            </a: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云端管理解决方案可以有效解决牛奶国际的痛点。</a:t>
            </a:r>
            <a:r>
              <a:rPr lang="en-US" altLang="zh-CN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Meraki</a:t>
            </a: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网络设备特有的</a:t>
            </a:r>
            <a:r>
              <a:rPr lang="en-US" altLang="zh-CN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Auto Site to Site VPN</a:t>
            </a: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功能，解决了各门店为动态</a:t>
            </a:r>
            <a:r>
              <a:rPr lang="en-US" altLang="zh-CN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IP</a:t>
            </a: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需要手动进行</a:t>
            </a:r>
            <a:r>
              <a:rPr lang="en-US" altLang="zh-CN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VPN</a:t>
            </a: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连接的繁琐工作，这样无需各门店配备专门的网络维护人员，就可以方便的进行内部系统使用和其他内部通信的需求</a:t>
            </a:r>
            <a:r>
              <a:rPr lang="zh-CN" altLang="en-US" sz="1050" dirty="0" smtClean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05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altLang="zh-CN" sz="20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5716" indent="-85716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Cisco Meraki MX</a:t>
            </a: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安全设备提供一套全面的网络和安全解决方案，可以确保分布式网络速度快捷、高度安全且易于管理。</a:t>
            </a:r>
            <a:r>
              <a:rPr lang="en-US" altLang="zh-CN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MX</a:t>
            </a: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设备完全通过 </a:t>
            </a:r>
            <a:r>
              <a:rPr lang="en-US" altLang="zh-CN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Cisco Meraki Web </a:t>
            </a: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面板管理，提供多项直观的控制功能，可让客户通过自行设置功能完成远程分支机构部署，而无需</a:t>
            </a:r>
            <a:r>
              <a:rPr lang="en-US" altLang="zh-CN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IT</a:t>
            </a: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人员亲临现场。</a:t>
            </a:r>
            <a:endParaRPr lang="en-US" altLang="zh-CN" sz="1050" dirty="0">
              <a:solidFill>
                <a:srgbClr val="082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00" y="234980"/>
            <a:ext cx="1042988" cy="514350"/>
          </a:xfrm>
          <a:prstGeom prst="rect">
            <a:avLst/>
          </a:prstGeom>
        </p:spPr>
      </p:pic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656051" y="3165564"/>
            <a:ext cx="4328666" cy="907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03" tIns="41049" rIns="82103" bIns="41049">
            <a:noAutofit/>
          </a:bodyPr>
          <a:lstStyle/>
          <a:p>
            <a:pPr defTabSz="914149" eaLnBrk="0" hangingPunct="0">
              <a:buClr>
                <a:srgbClr val="0070C0"/>
              </a:buClr>
              <a:defRPr/>
            </a:pPr>
            <a:endParaRPr lang="en-US" altLang="zh-CN" sz="1050" kern="0" dirty="0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8574" indent="-128574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数据中心：</a:t>
            </a:r>
            <a:r>
              <a:rPr lang="en-US" altLang="zh-CN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en-US" altLang="zh-CN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MX400</a:t>
            </a:r>
          </a:p>
          <a:p>
            <a:pPr marL="128574" indent="-128574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门店：</a:t>
            </a:r>
            <a:r>
              <a:rPr lang="en-US" altLang="zh-CN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zh-CN" altLang="en-US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en-US" altLang="zh-CN" sz="1050" dirty="0">
                <a:solidFill>
                  <a:srgbClr val="082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MX65</a:t>
            </a:r>
          </a:p>
        </p:txBody>
      </p:sp>
    </p:spTree>
    <p:extLst>
      <p:ext uri="{BB962C8B-B14F-4D97-AF65-F5344CB8AC3E}">
        <p14:creationId xmlns:p14="http://schemas.microsoft.com/office/powerpoint/2010/main" val="390261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连锁专卖客户案例</a:t>
            </a:r>
            <a:r>
              <a:rPr 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: 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历峰集团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–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roxima Nova Light" charset="0"/>
              </a:rPr>
              <a:t>Richemont</a:t>
            </a:r>
            <a:endParaRPr 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roxima Nov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1301" y="3934635"/>
            <a:ext cx="138550" cy="276993"/>
          </a:xfrm>
          <a:prstGeom prst="rect">
            <a:avLst/>
          </a:prstGeom>
          <a:noFill/>
        </p:spPr>
        <p:txBody>
          <a:bodyPr wrap="none" lIns="68573" tIns="34287" rIns="68573" bIns="34287" rtlCol="0">
            <a:spAutoFit/>
          </a:bodyPr>
          <a:lstStyle/>
          <a:p>
            <a:endParaRPr lang="en-US" sz="135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15791" y="1733551"/>
            <a:ext cx="4220327" cy="914400"/>
          </a:xfrm>
        </p:spPr>
        <p:txBody>
          <a:bodyPr/>
          <a:lstStyle/>
          <a:p>
            <a:r>
              <a:rPr lang="zh-CN" altLang="en-US" sz="13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历峰集团将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思科</a:t>
            </a:r>
            <a:r>
              <a:rPr lang="en-US" altLang="zh-CN" sz="13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Meraki</a:t>
            </a:r>
            <a:r>
              <a:rPr lang="zh-CN" altLang="en-US" sz="13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作为其在全球网络部署的标准方案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3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在中国，自从</a:t>
            </a:r>
            <a:r>
              <a:rPr lang="en-US" altLang="zh-CN" sz="13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r>
              <a:rPr lang="zh-CN" altLang="en-US" sz="13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en-US" altLang="zh-CN" sz="13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Cartier </a:t>
            </a:r>
            <a:r>
              <a:rPr lang="zh-CN" altLang="en-US" sz="13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零售店首批完成了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访客</a:t>
            </a:r>
            <a:r>
              <a:rPr lang="zh-CN" altLang="en-US" sz="13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网络的搭建后，历峰集团开始在全国范围内统一部署</a:t>
            </a:r>
            <a:r>
              <a:rPr lang="en-US" altLang="zh-CN" sz="13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Meraki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4212" y="771851"/>
            <a:ext cx="2219325" cy="619125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951082" y="923026"/>
            <a:ext cx="3733132" cy="27121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170" y="3881280"/>
            <a:ext cx="8438948" cy="8071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spcCol="0"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4" name="文本框 3"/>
          <p:cNvSpPr txBox="1"/>
          <p:nvPr/>
        </p:nvSpPr>
        <p:spPr>
          <a:xfrm>
            <a:off x="586623" y="4073136"/>
            <a:ext cx="8246962" cy="623241"/>
          </a:xfrm>
          <a:prstGeom prst="rect">
            <a:avLst/>
          </a:prstGeom>
          <a:noFill/>
        </p:spPr>
        <p:txBody>
          <a:bodyPr wrap="square" lIns="68573" tIns="34287" rIns="68573" bIns="34287" rtlCol="0">
            <a:spAutoFit/>
          </a:bodyPr>
          <a:lstStyle/>
          <a:p>
            <a:r>
              <a:rPr kumimoji="1" lang="zh-CN" altLang="en-US" b="1" dirty="0"/>
              <a:t>历峰</a:t>
            </a:r>
            <a:r>
              <a:rPr kumimoji="1" lang="en-US" altLang="zh-CN" b="1" dirty="0"/>
              <a:t>Meraki</a:t>
            </a:r>
            <a:r>
              <a:rPr kumimoji="1" lang="zh-CN" altLang="en-US" b="1" dirty="0"/>
              <a:t>所承载的应用（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个</a:t>
            </a:r>
            <a:r>
              <a:rPr kumimoji="1" lang="en-US" altLang="zh-CN" b="1" dirty="0"/>
              <a:t>AP</a:t>
            </a:r>
            <a:r>
              <a:rPr kumimoji="1" lang="zh-CN" altLang="en-US" b="1" dirty="0"/>
              <a:t>，</a:t>
            </a:r>
            <a:r>
              <a:rPr kumimoji="1" lang="en-US" altLang="zh-CN" b="1" dirty="0" smtClean="0"/>
              <a:t>MX64</a:t>
            </a:r>
            <a:r>
              <a:rPr kumimoji="1" lang="zh-CN" altLang="en-US" b="1" dirty="0" smtClean="0"/>
              <a:t>）</a:t>
            </a:r>
            <a:r>
              <a:rPr kumimoji="1" lang="zh-CN" altLang="en-US" b="1" dirty="0"/>
              <a:t>：访客 </a:t>
            </a:r>
            <a:r>
              <a:rPr kumimoji="1" lang="en-US" altLang="zh-CN" b="1" dirty="0"/>
              <a:t>Internet</a:t>
            </a:r>
            <a:r>
              <a:rPr kumimoji="1" lang="zh-CN" altLang="en-US" b="1" dirty="0"/>
              <a:t> </a:t>
            </a:r>
            <a:r>
              <a:rPr kumimoji="1" lang="en-US" altLang="zh-CN" b="1" dirty="0" err="1" smtClean="0"/>
              <a:t>WiFi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/>
              <a:t>			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234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0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96" y="107387"/>
            <a:ext cx="8578688" cy="603504"/>
          </a:xfrm>
        </p:spPr>
        <p:txBody>
          <a:bodyPr/>
          <a:lstStyle/>
          <a:p>
            <a:pPr defTabSz="684213"/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Meraki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的特点</a:t>
            </a:r>
            <a:endParaRPr 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aphicFrame>
        <p:nvGraphicFramePr>
          <p:cNvPr id="11" name="图示 10"/>
          <p:cNvGraphicFramePr/>
          <p:nvPr>
            <p:extLst/>
          </p:nvPr>
        </p:nvGraphicFramePr>
        <p:xfrm>
          <a:off x="1524000" y="7429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3"/>
          <p:cNvSpPr/>
          <p:nvPr/>
        </p:nvSpPr>
        <p:spPr>
          <a:xfrm>
            <a:off x="2133600" y="1860550"/>
            <a:ext cx="1905000" cy="438576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小哥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送货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分钟开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5410200" y="1768217"/>
            <a:ext cx="1954916" cy="623241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快的应对市场动态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数字化精准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面向物联网及新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72000" y="4375150"/>
            <a:ext cx="312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分钟内看到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个分支机构的运行状况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3"/>
          <p:cNvSpPr/>
          <p:nvPr/>
        </p:nvSpPr>
        <p:spPr>
          <a:xfrm>
            <a:off x="2132576" y="4294361"/>
            <a:ext cx="2134624" cy="438576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任何人都能参与网络管理</a:t>
            </a:r>
            <a:endParaRPr lang="en-US" altLang="zh-CN" sz="12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无命令行，无</a:t>
            </a:r>
            <a:r>
              <a:rPr lang="en-US" altLang="zh-CN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console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661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341313"/>
            <a:ext cx="8345488" cy="401637"/>
          </a:xfrm>
        </p:spPr>
        <p:txBody>
          <a:bodyPr/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Meraki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对比 传统网络自建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6544" y="1047750"/>
            <a:ext cx="6660501" cy="3806079"/>
            <a:chOff x="685800" y="2181022"/>
            <a:chExt cx="6660502" cy="2224703"/>
          </a:xfrm>
        </p:grpSpPr>
        <p:sp>
          <p:nvSpPr>
            <p:cNvPr id="13" name="圆角矩形 12"/>
            <p:cNvSpPr/>
            <p:nvPr/>
          </p:nvSpPr>
          <p:spPr>
            <a:xfrm>
              <a:off x="685800" y="2564593"/>
              <a:ext cx="483691" cy="483691"/>
            </a:xfrm>
            <a:prstGeom prst="roundRect">
              <a:avLst>
                <a:gd name="adj" fmla="val 16670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686702" y="3149429"/>
              <a:ext cx="483691" cy="483691"/>
            </a:xfrm>
            <a:prstGeom prst="roundRect">
              <a:avLst>
                <a:gd name="adj" fmla="val 16670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86702" y="3729455"/>
              <a:ext cx="483691" cy="676270"/>
            </a:xfrm>
            <a:prstGeom prst="roundRect">
              <a:avLst>
                <a:gd name="adj" fmla="val 16670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1197859" y="2181022"/>
              <a:ext cx="3038800" cy="301313"/>
            </a:xfrm>
            <a:custGeom>
              <a:avLst/>
              <a:gdLst>
                <a:gd name="connsiteX0" fmla="*/ 0 w 3518854"/>
                <a:gd name="connsiteY0" fmla="*/ 48369 h 483691"/>
                <a:gd name="connsiteX1" fmla="*/ 48369 w 3518854"/>
                <a:gd name="connsiteY1" fmla="*/ 0 h 483691"/>
                <a:gd name="connsiteX2" fmla="*/ 3470485 w 3518854"/>
                <a:gd name="connsiteY2" fmla="*/ 0 h 483691"/>
                <a:gd name="connsiteX3" fmla="*/ 3518854 w 3518854"/>
                <a:gd name="connsiteY3" fmla="*/ 48369 h 483691"/>
                <a:gd name="connsiteX4" fmla="*/ 3518854 w 3518854"/>
                <a:gd name="connsiteY4" fmla="*/ 435322 h 483691"/>
                <a:gd name="connsiteX5" fmla="*/ 3470485 w 3518854"/>
                <a:gd name="connsiteY5" fmla="*/ 483691 h 483691"/>
                <a:gd name="connsiteX6" fmla="*/ 48369 w 3518854"/>
                <a:gd name="connsiteY6" fmla="*/ 483691 h 483691"/>
                <a:gd name="connsiteX7" fmla="*/ 0 w 3518854"/>
                <a:gd name="connsiteY7" fmla="*/ 435322 h 483691"/>
                <a:gd name="connsiteX8" fmla="*/ 0 w 3518854"/>
                <a:gd name="connsiteY8" fmla="*/ 48369 h 48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18854" h="483691">
                  <a:moveTo>
                    <a:pt x="0" y="48369"/>
                  </a:moveTo>
                  <a:cubicBezTo>
                    <a:pt x="0" y="21656"/>
                    <a:pt x="21656" y="0"/>
                    <a:pt x="48369" y="0"/>
                  </a:cubicBezTo>
                  <a:lnTo>
                    <a:pt x="3470485" y="0"/>
                  </a:lnTo>
                  <a:cubicBezTo>
                    <a:pt x="3497198" y="0"/>
                    <a:pt x="3518854" y="21656"/>
                    <a:pt x="3518854" y="48369"/>
                  </a:cubicBezTo>
                  <a:lnTo>
                    <a:pt x="3518854" y="435322"/>
                  </a:lnTo>
                  <a:cubicBezTo>
                    <a:pt x="3518854" y="462035"/>
                    <a:pt x="3497198" y="483691"/>
                    <a:pt x="3470485" y="483691"/>
                  </a:cubicBezTo>
                  <a:lnTo>
                    <a:pt x="48369" y="483691"/>
                  </a:lnTo>
                  <a:cubicBezTo>
                    <a:pt x="21656" y="483691"/>
                    <a:pt x="0" y="462035"/>
                    <a:pt x="0" y="435322"/>
                  </a:cubicBezTo>
                  <a:lnTo>
                    <a:pt x="0" y="4836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602" tIns="48457" rIns="65602" bIns="48457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700" kern="1200" dirty="0" smtClean="0"/>
                <a:t>Meraki</a:t>
              </a:r>
              <a:endParaRPr lang="zh-CN" altLang="en-US" sz="2700" kern="1200" dirty="0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4307502" y="2181023"/>
              <a:ext cx="3038800" cy="301313"/>
            </a:xfrm>
            <a:custGeom>
              <a:avLst/>
              <a:gdLst>
                <a:gd name="connsiteX0" fmla="*/ 0 w 3518854"/>
                <a:gd name="connsiteY0" fmla="*/ 48369 h 483691"/>
                <a:gd name="connsiteX1" fmla="*/ 48369 w 3518854"/>
                <a:gd name="connsiteY1" fmla="*/ 0 h 483691"/>
                <a:gd name="connsiteX2" fmla="*/ 3470485 w 3518854"/>
                <a:gd name="connsiteY2" fmla="*/ 0 h 483691"/>
                <a:gd name="connsiteX3" fmla="*/ 3518854 w 3518854"/>
                <a:gd name="connsiteY3" fmla="*/ 48369 h 483691"/>
                <a:gd name="connsiteX4" fmla="*/ 3518854 w 3518854"/>
                <a:gd name="connsiteY4" fmla="*/ 435322 h 483691"/>
                <a:gd name="connsiteX5" fmla="*/ 3470485 w 3518854"/>
                <a:gd name="connsiteY5" fmla="*/ 483691 h 483691"/>
                <a:gd name="connsiteX6" fmla="*/ 48369 w 3518854"/>
                <a:gd name="connsiteY6" fmla="*/ 483691 h 483691"/>
                <a:gd name="connsiteX7" fmla="*/ 0 w 3518854"/>
                <a:gd name="connsiteY7" fmla="*/ 435322 h 483691"/>
                <a:gd name="connsiteX8" fmla="*/ 0 w 3518854"/>
                <a:gd name="connsiteY8" fmla="*/ 48369 h 48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18854" h="483691">
                  <a:moveTo>
                    <a:pt x="0" y="48369"/>
                  </a:moveTo>
                  <a:cubicBezTo>
                    <a:pt x="0" y="21656"/>
                    <a:pt x="21656" y="0"/>
                    <a:pt x="48369" y="0"/>
                  </a:cubicBezTo>
                  <a:lnTo>
                    <a:pt x="3470485" y="0"/>
                  </a:lnTo>
                  <a:cubicBezTo>
                    <a:pt x="3497198" y="0"/>
                    <a:pt x="3518854" y="21656"/>
                    <a:pt x="3518854" y="48369"/>
                  </a:cubicBezTo>
                  <a:lnTo>
                    <a:pt x="3518854" y="435322"/>
                  </a:lnTo>
                  <a:cubicBezTo>
                    <a:pt x="3518854" y="462035"/>
                    <a:pt x="3497198" y="483691"/>
                    <a:pt x="3470485" y="483691"/>
                  </a:cubicBezTo>
                  <a:lnTo>
                    <a:pt x="48369" y="483691"/>
                  </a:lnTo>
                  <a:cubicBezTo>
                    <a:pt x="21656" y="483691"/>
                    <a:pt x="0" y="462035"/>
                    <a:pt x="0" y="435322"/>
                  </a:cubicBezTo>
                  <a:lnTo>
                    <a:pt x="0" y="48369"/>
                  </a:lnTo>
                  <a:close/>
                </a:path>
              </a:pathLst>
            </a:custGeom>
            <a:solidFill>
              <a:srgbClr val="00B0F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602" tIns="48457" rIns="65602" bIns="48457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700" dirty="0" smtClean="0"/>
                <a:t>传统网络</a:t>
              </a:r>
              <a:endParaRPr lang="zh-CN" altLang="en-US" sz="2700" kern="1200" dirty="0"/>
            </a:p>
          </p:txBody>
        </p:sp>
      </p:grpSp>
      <p:graphicFrame>
        <p:nvGraphicFramePr>
          <p:cNvPr id="70" name="表格 69"/>
          <p:cNvGraphicFramePr>
            <a:graphicFrameLocks noGrp="1"/>
          </p:cNvGraphicFramePr>
          <p:nvPr>
            <p:extLst/>
          </p:nvPr>
        </p:nvGraphicFramePr>
        <p:xfrm>
          <a:off x="1698603" y="1706248"/>
          <a:ext cx="6148442" cy="822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3074221">
                  <a:extLst>
                    <a:ext uri="{9D8B030D-6E8A-4147-A177-3AD203B41FA5}">
                      <a16:colId xmlns:a16="http://schemas.microsoft.com/office/drawing/2014/main" val="1620796163"/>
                    </a:ext>
                  </a:extLst>
                </a:gridCol>
                <a:gridCol w="3074221">
                  <a:extLst>
                    <a:ext uri="{9D8B030D-6E8A-4147-A177-3AD203B41FA5}">
                      <a16:colId xmlns:a16="http://schemas.microsoft.com/office/drawing/2014/main" val="2806574476"/>
                    </a:ext>
                  </a:extLst>
                </a:gridCol>
              </a:tblGrid>
              <a:tr h="266551"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轻资产</a:t>
                      </a:r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-IT</a:t>
                      </a:r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即服务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重资产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613638"/>
                  </a:ext>
                </a:extLst>
              </a:tr>
              <a:tr h="266551"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总拥有成本低</a:t>
                      </a:r>
                      <a:r>
                        <a:rPr lang="en-US" altLang="zh-CN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  <a:endParaRPr lang="zh-CN" altLang="en-US" sz="1200" b="1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总拥有成本高</a:t>
                      </a:r>
                      <a:endParaRPr lang="zh-CN" altLang="en-US" sz="1200" b="1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836605"/>
                  </a:ext>
                </a:extLst>
              </a:tr>
              <a:tr h="266551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年后资产归属企业</a:t>
                      </a:r>
                      <a:endParaRPr lang="zh-CN" altLang="en-US" sz="1200" b="1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资产归属企业</a:t>
                      </a:r>
                      <a:endParaRPr lang="zh-CN" altLang="en-US" sz="1200" b="1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15805"/>
                  </a:ext>
                </a:extLst>
              </a:tr>
            </a:tbl>
          </a:graphicData>
        </a:graphic>
      </p:graphicFrame>
      <p:graphicFrame>
        <p:nvGraphicFramePr>
          <p:cNvPr id="72" name="表格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571799"/>
              </p:ext>
            </p:extLst>
          </p:nvPr>
        </p:nvGraphicFramePr>
        <p:xfrm>
          <a:off x="1700158" y="2724150"/>
          <a:ext cx="6148442" cy="822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3074221">
                  <a:extLst>
                    <a:ext uri="{9D8B030D-6E8A-4147-A177-3AD203B41FA5}">
                      <a16:colId xmlns:a16="http://schemas.microsoft.com/office/drawing/2014/main" val="1620796163"/>
                    </a:ext>
                  </a:extLst>
                </a:gridCol>
                <a:gridCol w="3074221">
                  <a:extLst>
                    <a:ext uri="{9D8B030D-6E8A-4147-A177-3AD203B41FA5}">
                      <a16:colId xmlns:a16="http://schemas.microsoft.com/office/drawing/2014/main" val="2806574476"/>
                    </a:ext>
                  </a:extLst>
                </a:gridCol>
              </a:tblGrid>
              <a:tr h="266551"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小型</a:t>
                      </a:r>
                      <a:r>
                        <a:rPr lang="en-US" altLang="zh-CN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</a:t>
                      </a:r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endParaRPr lang="zh-CN" altLang="en-US" sz="1200" b="1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大型</a:t>
                      </a:r>
                      <a:r>
                        <a:rPr lang="en-US" altLang="zh-CN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</a:t>
                      </a:r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613638"/>
                  </a:ext>
                </a:extLst>
              </a:tr>
              <a:tr h="266551">
                <a:tc>
                  <a:txBody>
                    <a:bodyPr/>
                    <a:lstStyle/>
                    <a:p>
                      <a:r>
                        <a:rPr lang="zh-CN" altLang="en-US" sz="1200" b="1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管理透明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依赖专业团队管理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836605"/>
                  </a:ext>
                </a:extLst>
              </a:tr>
              <a:tr h="266551"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管理依赖互联网</a:t>
                      </a:r>
                      <a:endParaRPr lang="zh-CN" altLang="en-US" sz="1200" b="1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管理不依赖互联网</a:t>
                      </a:r>
                      <a:endParaRPr lang="zh-CN" altLang="en-US" sz="1200" b="1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15805"/>
                  </a:ext>
                </a:extLst>
              </a:tr>
            </a:tbl>
          </a:graphicData>
        </a:graphic>
      </p:graphicFrame>
      <p:graphicFrame>
        <p:nvGraphicFramePr>
          <p:cNvPr id="73" name="表格 72"/>
          <p:cNvGraphicFramePr>
            <a:graphicFrameLocks noGrp="1"/>
          </p:cNvGraphicFramePr>
          <p:nvPr>
            <p:extLst/>
          </p:nvPr>
        </p:nvGraphicFramePr>
        <p:xfrm>
          <a:off x="1698603" y="3714750"/>
          <a:ext cx="6148442" cy="1097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3074221">
                  <a:extLst>
                    <a:ext uri="{9D8B030D-6E8A-4147-A177-3AD203B41FA5}">
                      <a16:colId xmlns:a16="http://schemas.microsoft.com/office/drawing/2014/main" val="1620796163"/>
                    </a:ext>
                  </a:extLst>
                </a:gridCol>
                <a:gridCol w="3074221">
                  <a:extLst>
                    <a:ext uri="{9D8B030D-6E8A-4147-A177-3AD203B41FA5}">
                      <a16:colId xmlns:a16="http://schemas.microsoft.com/office/drawing/2014/main" val="2806574476"/>
                    </a:ext>
                  </a:extLst>
                </a:gridCol>
              </a:tblGrid>
              <a:tr h="266551"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业务可视化</a:t>
                      </a:r>
                      <a:endParaRPr lang="zh-CN" altLang="en-US" sz="1200" b="1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数字化智能网络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613638"/>
                  </a:ext>
                </a:extLst>
              </a:tr>
              <a:tr h="266551"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急速部署</a:t>
                      </a:r>
                      <a:endParaRPr lang="zh-CN" altLang="en-US" sz="1200" b="1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部署需要时间</a:t>
                      </a:r>
                      <a:endParaRPr lang="zh-CN" altLang="en-US" sz="1200" b="1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836605"/>
                  </a:ext>
                </a:extLst>
              </a:tr>
              <a:tr h="266551"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简单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组件较多，相对复杂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15805"/>
                  </a:ext>
                </a:extLst>
              </a:tr>
              <a:tr h="266551"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专注接入</a:t>
                      </a:r>
                      <a:r>
                        <a:rPr lang="en-US" altLang="zh-CN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汇聚网络</a:t>
                      </a:r>
                      <a:endParaRPr lang="zh-CN" altLang="en-US" sz="1200" b="1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接入</a:t>
                      </a:r>
                      <a:r>
                        <a:rPr lang="en-US" altLang="zh-CN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汇聚</a:t>
                      </a:r>
                      <a:r>
                        <a:rPr lang="en-US" altLang="zh-CN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1" dirty="0" smtClean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核心网络完整解决方案</a:t>
                      </a:r>
                      <a:endParaRPr lang="zh-CN" altLang="en-US" sz="1200" b="1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32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1463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Meraki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颠覆性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理念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-IT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即服务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4" name="文本框 1"/>
          <p:cNvSpPr txBox="1"/>
          <p:nvPr/>
        </p:nvSpPr>
        <p:spPr>
          <a:xfrm>
            <a:off x="381000" y="1177842"/>
            <a:ext cx="8545281" cy="2308308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zh-CN" sz="1600" b="1" dirty="0" err="1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ITaaS</a:t>
            </a:r>
            <a:r>
              <a:rPr lang="zh-CN" altLang="en-US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as a Service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即服务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Meraki 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创新性的将企业网络变成一种基于云的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服务。为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企业带来</a:t>
            </a: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的好处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是，总体投入成本降低了至少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Meraki 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网络获取位置、客流量及设备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。大数据分析的成果用于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提升企业</a:t>
            </a: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精准营销。</a:t>
            </a:r>
            <a:endParaRPr lang="en-US" altLang="zh-CN" sz="16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业界</a:t>
            </a:r>
            <a:r>
              <a:rPr lang="zh-CN" altLang="en-US" sz="16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</a:t>
            </a: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网络云管理的解决方案</a:t>
            </a:r>
            <a:r>
              <a:rPr lang="zh-CN" altLang="en-US" sz="16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。为所有网络提供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任意时间、任意设备、任意地点的全方位管理服务。</a:t>
            </a:r>
            <a:endParaRPr lang="en-US" altLang="zh-CN" sz="16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1112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1"/>
          <p:cNvSpPr txBox="1"/>
          <p:nvPr/>
        </p:nvSpPr>
        <p:spPr>
          <a:xfrm>
            <a:off x="304800" y="1013536"/>
            <a:ext cx="8545281" cy="3539414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endParaRPr lang="en-US" altLang="zh-CN" sz="16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Meraki 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性可以实现</a:t>
            </a:r>
            <a:r>
              <a:rPr lang="en-US" altLang="zh-CN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快速部署，业务创新可以在最快时间实现</a:t>
            </a:r>
            <a:endParaRPr lang="en-US" altLang="zh-CN" sz="12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Meraki 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通过网络获取位置、客流量及设备信息。大数据分析的成果用于提升企业业务，如精准营销。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Meraki 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创新性的将企业网络变成一种基于云的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服务。为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企业带来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的好处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是，总体投入成本降低了至少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ITaaS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服务成本无限接近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年期总拥有成本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后期运营成本</a:t>
            </a:r>
            <a:r>
              <a:rPr lang="en-US" altLang="zh-CN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CTO</a:t>
            </a:r>
            <a:endParaRPr lang="en-US" altLang="zh-CN" sz="16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网络运营效率提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络对业务的影响降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低，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将网络变更及部署速度推向极致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理透明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全线上极简工作流，开创透明化网络管理理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念。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服务订购 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系统部署 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系统管理 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数据提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供，所有环节都是在线上完成</a:t>
            </a:r>
            <a:endParaRPr lang="en-US" altLang="zh-CN" sz="12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业务可视化</a:t>
            </a:r>
            <a:r>
              <a:rPr lang="en-US" altLang="zh-CN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面向未来的全数字化网络服务，为</a:t>
            </a:r>
            <a:r>
              <a:rPr lang="en-US" altLang="zh-CN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在企业中赢得一席之位</a:t>
            </a:r>
            <a:endParaRPr lang="en-US" altLang="zh-CN" sz="12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运维简单，网上实现，不用全国跑</a:t>
            </a:r>
            <a:endParaRPr lang="en-US" altLang="zh-CN" sz="1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4261" y="361950"/>
            <a:ext cx="1872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Meraki 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的价值</a:t>
            </a:r>
          </a:p>
        </p:txBody>
      </p:sp>
    </p:spTree>
    <p:extLst>
      <p:ext uri="{BB962C8B-B14F-4D97-AF65-F5344CB8AC3E}">
        <p14:creationId xmlns:p14="http://schemas.microsoft.com/office/powerpoint/2010/main" val="35759053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/>
          </p:nvPr>
        </p:nvGraphicFramePr>
        <p:xfrm>
          <a:off x="596071" y="884726"/>
          <a:ext cx="8187183" cy="3973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Meraki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行业价值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440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03972" y="3940830"/>
            <a:ext cx="2939480" cy="53592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spcCol="0" rtlCol="0" anchor="ctr"/>
          <a:lstStyle/>
          <a:p>
            <a:pPr algn="ctr" defTabSz="914378"/>
            <a:endParaRPr lang="zh-CN" altLang="en-US" sz="135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1335" y="1885950"/>
            <a:ext cx="2075006" cy="48139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spcCol="0" rtlCol="0" anchor="ctr"/>
          <a:lstStyle/>
          <a:p>
            <a:pPr algn="ctr" defTabSz="914378"/>
            <a:endParaRPr lang="zh-CN" altLang="en-US" sz="900" dirty="0">
              <a:solidFill>
                <a:srgbClr val="FFFFFF"/>
              </a:solidFill>
            </a:endParaRPr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3048000" y="1485938"/>
            <a:ext cx="992399" cy="57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5" tIns="45707" rIns="91415" bIns="4570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378"/>
            <a:r>
              <a:rPr lang="en-US" altLang="zh-CN" sz="1575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WebEx</a:t>
            </a:r>
          </a:p>
          <a:p>
            <a:pPr algn="ctr" defTabSz="914378"/>
            <a:r>
              <a:rPr lang="zh-CN" altLang="en-US" sz="1575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会议系统</a:t>
            </a:r>
            <a:endParaRPr lang="zh-CN" altLang="en-US" sz="135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Picture 1" descr="new_webex_logo_1024px_R0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81" y="1032430"/>
            <a:ext cx="417404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加号 1"/>
          <p:cNvSpPr/>
          <p:nvPr/>
        </p:nvSpPr>
        <p:spPr>
          <a:xfrm>
            <a:off x="2796649" y="1060489"/>
            <a:ext cx="429177" cy="425450"/>
          </a:xfrm>
          <a:prstGeom prst="mathPlus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5" tIns="45707" rIns="91415" bIns="45707" rtlCol="0" anchor="ctr"/>
          <a:lstStyle/>
          <a:p>
            <a:pPr algn="ctr" defTabSz="914378"/>
            <a:endParaRPr lang="zh-CN" altLang="en-US" sz="1350" dirty="0">
              <a:solidFill>
                <a:srgbClr val="FFFFFF"/>
              </a:solidFill>
            </a:endParaRPr>
          </a:p>
        </p:txBody>
      </p:sp>
      <p:sp>
        <p:nvSpPr>
          <p:cNvPr id="27" name="文本框 5"/>
          <p:cNvSpPr txBox="1"/>
          <p:nvPr/>
        </p:nvSpPr>
        <p:spPr>
          <a:xfrm>
            <a:off x="1984985" y="1132194"/>
            <a:ext cx="703988" cy="300056"/>
          </a:xfrm>
          <a:prstGeom prst="rect">
            <a:avLst/>
          </a:prstGeom>
          <a:solidFill>
            <a:srgbClr val="92D050"/>
          </a:solidFill>
        </p:spPr>
        <p:txBody>
          <a:bodyPr wrap="none" lIns="91415" tIns="45707" rIns="91415" bIns="45707" rtlCol="0">
            <a:spAutoFit/>
          </a:bodyPr>
          <a:lstStyle/>
          <a:p>
            <a:pPr defTabSz="914378"/>
            <a:r>
              <a:rPr lang="en-US" altLang="zh-CN" sz="1350" dirty="0">
                <a:solidFill>
                  <a:srgbClr val="FFFFFF"/>
                </a:solidFill>
                <a:latin typeface="Arial"/>
                <a:ea typeface="黑体" charset="-122"/>
              </a:rPr>
              <a:t>Meraki</a:t>
            </a:r>
            <a:endParaRPr lang="zh-CN" altLang="en-US" sz="1350" dirty="0">
              <a:solidFill>
                <a:srgbClr val="FFFFFF"/>
              </a:solidFill>
              <a:latin typeface="Arial"/>
              <a:ea typeface="黑体" charset="-122"/>
            </a:endParaRPr>
          </a:p>
        </p:txBody>
      </p:sp>
      <p:sp>
        <p:nvSpPr>
          <p:cNvPr id="28" name="文本框 11"/>
          <p:cNvSpPr txBox="1"/>
          <p:nvPr/>
        </p:nvSpPr>
        <p:spPr>
          <a:xfrm>
            <a:off x="308076" y="1086656"/>
            <a:ext cx="1079091" cy="338528"/>
          </a:xfrm>
          <a:prstGeom prst="rect">
            <a:avLst/>
          </a:prstGeom>
          <a:noFill/>
        </p:spPr>
        <p:txBody>
          <a:bodyPr wrap="none" lIns="91415" tIns="45707" rIns="91415" bIns="45707" rtlCol="0">
            <a:spAutoFit/>
          </a:bodyPr>
          <a:lstStyle/>
          <a:p>
            <a:pPr defTabSz="914378"/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基本套餐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3"/>
          <p:cNvSpPr txBox="1"/>
          <p:nvPr/>
        </p:nvSpPr>
        <p:spPr>
          <a:xfrm>
            <a:off x="371336" y="1986092"/>
            <a:ext cx="2075005" cy="276973"/>
          </a:xfrm>
          <a:prstGeom prst="rect">
            <a:avLst/>
          </a:prstGeom>
          <a:noFill/>
        </p:spPr>
        <p:txBody>
          <a:bodyPr wrap="none" lIns="91415" tIns="45707" rIns="91415" bIns="45707" rtlCol="0">
            <a:spAutoFit/>
          </a:bodyPr>
          <a:lstStyle/>
          <a:p>
            <a:pPr defTabSz="914378"/>
            <a:r>
              <a:rPr kumimoji="1" lang="en-US" altLang="zh-CN" sz="1200" b="1" dirty="0">
                <a:solidFill>
                  <a:srgbClr val="676767"/>
                </a:solidFill>
                <a:latin typeface="Arial"/>
                <a:ea typeface="黑体" charset="-122"/>
              </a:rPr>
              <a:t>Meraki + WebEx(</a:t>
            </a:r>
            <a:r>
              <a:rPr kumimoji="1" lang="zh-CN" altLang="en-US" sz="1200" b="1" dirty="0">
                <a:solidFill>
                  <a:srgbClr val="676767"/>
                </a:solidFill>
                <a:latin typeface="Arial"/>
                <a:ea typeface="黑体" charset="-122"/>
              </a:rPr>
              <a:t>科天提供</a:t>
            </a:r>
            <a:r>
              <a:rPr kumimoji="1" lang="en-US" altLang="zh-CN" sz="1200" b="1" dirty="0">
                <a:solidFill>
                  <a:srgbClr val="676767"/>
                </a:solidFill>
                <a:latin typeface="Arial"/>
                <a:ea typeface="黑体" charset="-122"/>
              </a:rPr>
              <a:t>)</a:t>
            </a:r>
            <a:endParaRPr kumimoji="1" lang="zh-CN" altLang="en-US" sz="1200" b="1" dirty="0">
              <a:solidFill>
                <a:srgbClr val="676767"/>
              </a:solidFill>
              <a:latin typeface="Arial"/>
              <a:ea typeface="黑体" charset="-122"/>
            </a:endParaRPr>
          </a:p>
        </p:txBody>
      </p:sp>
      <p:sp>
        <p:nvSpPr>
          <p:cNvPr id="31" name="文本框 12"/>
          <p:cNvSpPr txBox="1"/>
          <p:nvPr/>
        </p:nvSpPr>
        <p:spPr>
          <a:xfrm>
            <a:off x="403973" y="3943350"/>
            <a:ext cx="3037905" cy="461639"/>
          </a:xfrm>
          <a:prstGeom prst="rect">
            <a:avLst/>
          </a:prstGeom>
          <a:noFill/>
        </p:spPr>
        <p:txBody>
          <a:bodyPr wrap="square" lIns="91415" tIns="45707" rIns="91415" bIns="45707" rtlCol="0">
            <a:spAutoFit/>
          </a:bodyPr>
          <a:lstStyle/>
          <a:p>
            <a:pPr defTabSz="914378"/>
            <a:r>
              <a:rPr kumimoji="1" lang="en-US" altLang="zh-CN" sz="1200" b="1" dirty="0">
                <a:solidFill>
                  <a:srgbClr val="676767"/>
                </a:solidFill>
                <a:latin typeface="Arial"/>
                <a:ea typeface="黑体" charset="-122"/>
              </a:rPr>
              <a:t>Meraki + WebEx (</a:t>
            </a:r>
            <a:r>
              <a:rPr kumimoji="1" lang="zh-CN" altLang="en-US" sz="1200" b="1" dirty="0">
                <a:solidFill>
                  <a:srgbClr val="676767"/>
                </a:solidFill>
                <a:latin typeface="Arial"/>
                <a:ea typeface="黑体" charset="-122"/>
              </a:rPr>
              <a:t>科天提供</a:t>
            </a:r>
            <a:r>
              <a:rPr kumimoji="1" lang="en-US" altLang="zh-CN" sz="1200" b="1" dirty="0">
                <a:solidFill>
                  <a:srgbClr val="676767"/>
                </a:solidFill>
                <a:latin typeface="Arial"/>
                <a:ea typeface="黑体" charset="-122"/>
              </a:rPr>
              <a:t>) + </a:t>
            </a:r>
          </a:p>
          <a:p>
            <a:pPr defTabSz="914378"/>
            <a:r>
              <a:rPr kumimoji="1" lang="en-US" altLang="zh-CN" sz="1200" b="1" dirty="0">
                <a:solidFill>
                  <a:srgbClr val="676767"/>
                </a:solidFill>
                <a:latin typeface="Arial"/>
                <a:ea typeface="黑体" charset="-122"/>
              </a:rPr>
              <a:t>Room Kit with Screen </a:t>
            </a:r>
            <a:endParaRPr kumimoji="1" lang="zh-CN" altLang="en-US" sz="1200" b="1" dirty="0">
              <a:solidFill>
                <a:srgbClr val="676767"/>
              </a:solidFill>
              <a:latin typeface="Arial"/>
              <a:ea typeface="黑体" charset="-122"/>
            </a:endParaRPr>
          </a:p>
        </p:txBody>
      </p:sp>
      <p:sp>
        <p:nvSpPr>
          <p:cNvPr id="32" name="标题 2"/>
          <p:cNvSpPr txBox="1">
            <a:spLocks/>
          </p:cNvSpPr>
          <p:nvPr/>
        </p:nvSpPr>
        <p:spPr>
          <a:xfrm>
            <a:off x="371336" y="266450"/>
            <a:ext cx="8267263" cy="401637"/>
          </a:xfrm>
          <a:prstGeom prst="rect">
            <a:avLst/>
          </a:prstGeom>
        </p:spPr>
        <p:txBody>
          <a:bodyPr lIns="68573" tIns="34287" rIns="68573" bIns="34287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rgbClr val="048070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defTabSz="684213" fontAlgn="base">
              <a:spcAft>
                <a:spcPct val="0"/>
              </a:spcAft>
            </a:pP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Meraki 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免费试用套餐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- IT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即服务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“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无线云协作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"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35" name="Picture 1" descr="new_webex_logo_1024px_R0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817" y="3339286"/>
            <a:ext cx="417404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加号 1"/>
          <p:cNvSpPr/>
          <p:nvPr/>
        </p:nvSpPr>
        <p:spPr>
          <a:xfrm>
            <a:off x="3146123" y="3343891"/>
            <a:ext cx="429177" cy="425450"/>
          </a:xfrm>
          <a:prstGeom prst="mathPlus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5" tIns="45707" rIns="91415" bIns="45707" rtlCol="0" anchor="ctr"/>
          <a:lstStyle/>
          <a:p>
            <a:pPr algn="ctr" defTabSz="914378"/>
            <a:endParaRPr lang="zh-CN" altLang="en-US" sz="1350" dirty="0">
              <a:solidFill>
                <a:srgbClr val="FFFFFF"/>
              </a:solidFill>
            </a:endParaRPr>
          </a:p>
        </p:txBody>
      </p:sp>
      <p:sp>
        <p:nvSpPr>
          <p:cNvPr id="37" name="文本框 5"/>
          <p:cNvSpPr txBox="1"/>
          <p:nvPr/>
        </p:nvSpPr>
        <p:spPr>
          <a:xfrm>
            <a:off x="2291767" y="3404740"/>
            <a:ext cx="703988" cy="300056"/>
          </a:xfrm>
          <a:prstGeom prst="rect">
            <a:avLst/>
          </a:prstGeom>
          <a:solidFill>
            <a:srgbClr val="92D050"/>
          </a:solidFill>
        </p:spPr>
        <p:txBody>
          <a:bodyPr wrap="none" lIns="91415" tIns="45707" rIns="91415" bIns="45707" rtlCol="0">
            <a:spAutoFit/>
          </a:bodyPr>
          <a:lstStyle/>
          <a:p>
            <a:pPr defTabSz="914378"/>
            <a:r>
              <a:rPr lang="en-US" altLang="zh-CN" sz="1350" dirty="0">
                <a:solidFill>
                  <a:srgbClr val="FFFFFF"/>
                </a:solidFill>
                <a:latin typeface="Arial"/>
                <a:ea typeface="黑体" charset="-122"/>
              </a:rPr>
              <a:t>Meraki</a:t>
            </a:r>
            <a:endParaRPr lang="zh-CN" altLang="en-US" sz="1350" dirty="0">
              <a:solidFill>
                <a:srgbClr val="FFFFFF"/>
              </a:solidFill>
              <a:latin typeface="Arial"/>
              <a:ea typeface="黑体" charset="-122"/>
            </a:endParaRPr>
          </a:p>
        </p:txBody>
      </p:sp>
      <p:sp>
        <p:nvSpPr>
          <p:cNvPr id="38" name="文本框 11"/>
          <p:cNvSpPr txBox="1"/>
          <p:nvPr/>
        </p:nvSpPr>
        <p:spPr>
          <a:xfrm>
            <a:off x="403973" y="3382746"/>
            <a:ext cx="1994343" cy="338528"/>
          </a:xfrm>
          <a:prstGeom prst="rect">
            <a:avLst/>
          </a:prstGeom>
          <a:noFill/>
        </p:spPr>
        <p:txBody>
          <a:bodyPr wrap="square" lIns="91415" tIns="45707" rIns="91415" bIns="45707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FF0000"/>
                </a:solidFill>
              </a:defRPr>
            </a:lvl1pPr>
          </a:lstStyle>
          <a:p>
            <a:pPr defTabSz="914378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高级套餐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加号 1"/>
          <p:cNvSpPr/>
          <p:nvPr/>
        </p:nvSpPr>
        <p:spPr>
          <a:xfrm>
            <a:off x="4209091" y="3348922"/>
            <a:ext cx="429177" cy="425450"/>
          </a:xfrm>
          <a:prstGeom prst="mathPlus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5" tIns="45707" rIns="91415" bIns="45707" rtlCol="0" anchor="ctr"/>
          <a:lstStyle/>
          <a:p>
            <a:pPr algn="ctr" defTabSz="914378"/>
            <a:endParaRPr lang="zh-CN" altLang="en-US" sz="1350" dirty="0">
              <a:solidFill>
                <a:srgbClr val="FFFFFF"/>
              </a:solidFill>
            </a:endParaRPr>
          </a:p>
        </p:txBody>
      </p:sp>
      <p:sp>
        <p:nvSpPr>
          <p:cNvPr id="43" name="TextBox 17"/>
          <p:cNvSpPr txBox="1">
            <a:spLocks noChangeArrowheads="1"/>
          </p:cNvSpPr>
          <p:nvPr/>
        </p:nvSpPr>
        <p:spPr bwMode="auto">
          <a:xfrm>
            <a:off x="4579749" y="3178400"/>
            <a:ext cx="2887851" cy="30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5" tIns="45707" rIns="91415" bIns="4570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378"/>
            <a:r>
              <a:rPr lang="en-US" altLang="zh-CN" sz="1400" b="1" dirty="0">
                <a:solidFill>
                  <a:srgbClr val="92D050"/>
                </a:solidFill>
                <a:latin typeface="Arial Unicode MS" pitchFamily="34" charset="-122"/>
                <a:ea typeface="Arial Unicode MS" pitchFamily="34" charset="-122"/>
              </a:rPr>
              <a:t>Cisco Spark Room</a:t>
            </a:r>
            <a:r>
              <a:rPr lang="zh-CN" altLang="en-US" sz="1400" b="1" dirty="0">
                <a:solidFill>
                  <a:srgbClr val="92D050"/>
                </a:solidFill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en-US" altLang="zh-CN" sz="1400" b="1" dirty="0" smtClean="0">
                <a:solidFill>
                  <a:srgbClr val="92D050"/>
                </a:solidFill>
                <a:latin typeface="Arial Unicode MS" pitchFamily="34" charset="-122"/>
                <a:ea typeface="Arial Unicode MS" pitchFamily="34" charset="-122"/>
              </a:rPr>
              <a:t>Kits </a:t>
            </a:r>
            <a:r>
              <a:rPr lang="zh-CN" altLang="en-US" sz="1400" b="1" dirty="0" smtClean="0">
                <a:solidFill>
                  <a:srgbClr val="92D050"/>
                </a:solidFill>
                <a:latin typeface="Arial Unicode MS" pitchFamily="34" charset="-122"/>
                <a:ea typeface="Arial Unicode MS" pitchFamily="34" charset="-122"/>
              </a:rPr>
              <a:t>视频会议</a:t>
            </a:r>
            <a:endParaRPr lang="zh-CN" altLang="en-US" sz="1200" b="1" dirty="0">
              <a:solidFill>
                <a:srgbClr val="92D05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149" y="3431202"/>
            <a:ext cx="973025" cy="118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5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694664"/>
              </p:ext>
            </p:extLst>
          </p:nvPr>
        </p:nvGraphicFramePr>
        <p:xfrm>
          <a:off x="4920120" y="925951"/>
          <a:ext cx="3157080" cy="225539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7545">
                  <a:extLst>
                    <a:ext uri="{9D8B030D-6E8A-4147-A177-3AD203B41FA5}">
                      <a16:colId xmlns:a16="http://schemas.microsoft.com/office/drawing/2014/main" val="582815271"/>
                    </a:ext>
                  </a:extLst>
                </a:gridCol>
                <a:gridCol w="776528">
                  <a:extLst>
                    <a:ext uri="{9D8B030D-6E8A-4147-A177-3AD203B41FA5}">
                      <a16:colId xmlns:a16="http://schemas.microsoft.com/office/drawing/2014/main" val="1679257633"/>
                    </a:ext>
                  </a:extLst>
                </a:gridCol>
                <a:gridCol w="1483007">
                  <a:extLst>
                    <a:ext uri="{9D8B030D-6E8A-4147-A177-3AD203B41FA5}">
                      <a16:colId xmlns:a16="http://schemas.microsoft.com/office/drawing/2014/main" val="4292765483"/>
                    </a:ext>
                  </a:extLst>
                </a:gridCol>
              </a:tblGrid>
              <a:tr h="174146">
                <a:tc>
                  <a:txBody>
                    <a:bodyPr/>
                    <a:lstStyle/>
                    <a:p>
                      <a:pPr algn="ctr" defTabSz="684213" rtl="0" eaLnBrk="1" fontAlgn="base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dirty="0"/>
                        <a:t>套餐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dirty="0"/>
                        <a:t>办公面积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dirty="0"/>
                        <a:t>套餐内容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474108"/>
                  </a:ext>
                </a:extLst>
              </a:tr>
              <a:tr h="128016">
                <a:tc rowSpan="4">
                  <a:txBody>
                    <a:bodyPr/>
                    <a:lstStyle/>
                    <a:p>
                      <a:pPr marL="0" algn="ctr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dirty="0" smtClean="0"/>
                        <a:t>微型企业</a:t>
                      </a:r>
                      <a:endParaRPr lang="zh-CN" altLang="en-US" sz="1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dirty="0" smtClean="0"/>
                        <a:t>150</a:t>
                      </a:r>
                      <a:endParaRPr lang="en-US" altLang="zh-CN" sz="1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 dirty="0" smtClean="0"/>
                        <a:t>2</a:t>
                      </a:r>
                      <a:r>
                        <a:rPr lang="zh-CN" altLang="en-US" sz="700" dirty="0" smtClean="0"/>
                        <a:t>台无线</a:t>
                      </a:r>
                      <a:r>
                        <a:rPr lang="en-US" sz="700" dirty="0"/>
                        <a:t>AP (MR33)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005492"/>
                  </a:ext>
                </a:extLst>
              </a:tr>
              <a:tr h="1280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 dirty="0" smtClean="0"/>
                        <a:t>1</a:t>
                      </a:r>
                      <a:r>
                        <a:rPr lang="zh-CN" altLang="en-US" sz="700" dirty="0" smtClean="0"/>
                        <a:t>台</a:t>
                      </a:r>
                      <a:r>
                        <a:rPr lang="en-US" altLang="zh-CN" sz="700" dirty="0" smtClean="0"/>
                        <a:t>8</a:t>
                      </a:r>
                      <a:r>
                        <a:rPr lang="zh-CN" altLang="en-US" sz="700" dirty="0"/>
                        <a:t>口千兆交换机（</a:t>
                      </a:r>
                      <a:r>
                        <a:rPr lang="en-US" altLang="zh-CN" sz="700" dirty="0"/>
                        <a:t>MS220</a:t>
                      </a:r>
                      <a:r>
                        <a:rPr lang="zh-CN" altLang="en-US" sz="700" dirty="0"/>
                        <a:t>）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691489"/>
                  </a:ext>
                </a:extLst>
              </a:tr>
              <a:tr h="1280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 dirty="0" smtClean="0"/>
                        <a:t>1</a:t>
                      </a:r>
                      <a:r>
                        <a:rPr lang="zh-CN" altLang="en-US" sz="700" dirty="0" smtClean="0"/>
                        <a:t>台小型</a:t>
                      </a:r>
                      <a:r>
                        <a:rPr lang="zh-CN" altLang="en-US" sz="700" dirty="0"/>
                        <a:t>防火墙（</a:t>
                      </a:r>
                      <a:r>
                        <a:rPr lang="en-US" altLang="zh-CN" sz="700" dirty="0"/>
                        <a:t>MX64</a:t>
                      </a:r>
                      <a:r>
                        <a:rPr lang="zh-CN" altLang="en-US" sz="700" dirty="0"/>
                        <a:t>）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85401"/>
                  </a:ext>
                </a:extLst>
              </a:tr>
              <a:tr h="1280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 dirty="0" smtClean="0"/>
                        <a:t>1</a:t>
                      </a:r>
                      <a:r>
                        <a:rPr lang="zh-CN" altLang="en-US" sz="700" dirty="0" smtClean="0"/>
                        <a:t>个</a:t>
                      </a:r>
                      <a:r>
                        <a:rPr lang="en-US" altLang="zh-CN" sz="700" dirty="0" smtClean="0"/>
                        <a:t>8</a:t>
                      </a:r>
                      <a:r>
                        <a:rPr lang="zh-CN" altLang="en-US" sz="700" dirty="0" smtClean="0"/>
                        <a:t>方</a:t>
                      </a:r>
                      <a:r>
                        <a:rPr lang="en-US" altLang="zh-CN" sz="700" dirty="0" smtClean="0"/>
                        <a:t>WebEx</a:t>
                      </a:r>
                      <a:r>
                        <a:rPr lang="zh-CN" altLang="en-US" sz="700" dirty="0" smtClean="0"/>
                        <a:t>主持人账号</a:t>
                      </a:r>
                      <a:endParaRPr lang="zh-CN" altLang="en-US" sz="7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31509"/>
                  </a:ext>
                </a:extLst>
              </a:tr>
              <a:tr h="128016">
                <a:tc rowSpan="4">
                  <a:txBody>
                    <a:bodyPr/>
                    <a:lstStyle/>
                    <a:p>
                      <a:pPr marL="0" algn="ctr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dirty="0" smtClean="0"/>
                        <a:t>小型企业</a:t>
                      </a:r>
                      <a:endParaRPr lang="zh-CN" altLang="en-US" sz="1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dirty="0" smtClean="0"/>
                        <a:t>300</a:t>
                      </a:r>
                      <a:endParaRPr lang="en-US" altLang="zh-CN" sz="1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 dirty="0" smtClean="0"/>
                        <a:t>4</a:t>
                      </a:r>
                      <a:r>
                        <a:rPr lang="zh-CN" altLang="en-US" sz="700" dirty="0" smtClean="0"/>
                        <a:t>台无线</a:t>
                      </a:r>
                      <a:r>
                        <a:rPr lang="en-US" sz="700" dirty="0"/>
                        <a:t>AP（MR33)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777171"/>
                  </a:ext>
                </a:extLst>
              </a:tr>
              <a:tr h="1280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 dirty="0" smtClean="0"/>
                        <a:t>1</a:t>
                      </a:r>
                      <a:r>
                        <a:rPr lang="zh-CN" altLang="en-US" sz="700" dirty="0" smtClean="0"/>
                        <a:t>台</a:t>
                      </a:r>
                      <a:r>
                        <a:rPr lang="en-US" altLang="zh-CN" sz="700" dirty="0" smtClean="0"/>
                        <a:t>8</a:t>
                      </a:r>
                      <a:r>
                        <a:rPr lang="zh-CN" altLang="en-US" sz="700" dirty="0"/>
                        <a:t>口千兆交换机（</a:t>
                      </a:r>
                      <a:r>
                        <a:rPr lang="en-US" altLang="zh-CN" sz="700" dirty="0"/>
                        <a:t>MS220</a:t>
                      </a:r>
                      <a:r>
                        <a:rPr lang="zh-CN" altLang="en-US" sz="700" dirty="0"/>
                        <a:t>）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7377"/>
                  </a:ext>
                </a:extLst>
              </a:tr>
              <a:tr h="1280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 dirty="0" smtClean="0"/>
                        <a:t>1</a:t>
                      </a:r>
                      <a:r>
                        <a:rPr lang="zh-CN" altLang="en-US" sz="700" dirty="0" smtClean="0"/>
                        <a:t>台中型</a:t>
                      </a:r>
                      <a:r>
                        <a:rPr lang="zh-CN" altLang="en-US" sz="700" dirty="0"/>
                        <a:t>防火墙（</a:t>
                      </a:r>
                      <a:r>
                        <a:rPr lang="en-US" altLang="zh-CN" sz="700" dirty="0"/>
                        <a:t>MX84</a:t>
                      </a:r>
                      <a:r>
                        <a:rPr lang="zh-CN" altLang="en-US" sz="700" dirty="0"/>
                        <a:t>）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714248"/>
                  </a:ext>
                </a:extLst>
              </a:tr>
              <a:tr h="1280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 dirty="0" smtClean="0"/>
                        <a:t>2</a:t>
                      </a:r>
                      <a:r>
                        <a:rPr lang="zh-CN" altLang="en-US" sz="700" dirty="0" smtClean="0"/>
                        <a:t>个</a:t>
                      </a:r>
                      <a:r>
                        <a:rPr lang="en-US" altLang="zh-CN" sz="700" dirty="0" smtClean="0"/>
                        <a:t>8</a:t>
                      </a:r>
                      <a:r>
                        <a:rPr lang="zh-CN" altLang="en-US" sz="700" dirty="0" smtClean="0"/>
                        <a:t>方</a:t>
                      </a:r>
                      <a:r>
                        <a:rPr lang="en-US" altLang="zh-CN" sz="700" dirty="0" smtClean="0"/>
                        <a:t>WebEx</a:t>
                      </a:r>
                      <a:r>
                        <a:rPr lang="zh-CN" altLang="en-US" sz="700" dirty="0" smtClean="0"/>
                        <a:t>主持人账号</a:t>
                      </a:r>
                      <a:endParaRPr lang="zh-CN" altLang="en-US" sz="7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879293"/>
                  </a:ext>
                </a:extLst>
              </a:tr>
              <a:tr h="128016">
                <a:tc rowSpan="4">
                  <a:txBody>
                    <a:bodyPr/>
                    <a:lstStyle/>
                    <a:p>
                      <a:pPr marL="0" algn="ctr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dirty="0" smtClean="0"/>
                        <a:t>成长型企业</a:t>
                      </a:r>
                      <a:endParaRPr lang="zh-CN" altLang="en-US" sz="1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dirty="0" smtClean="0"/>
                        <a:t>600</a:t>
                      </a:r>
                      <a:endParaRPr lang="en-US" altLang="zh-CN" sz="1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 dirty="0" smtClean="0"/>
                        <a:t>8</a:t>
                      </a:r>
                      <a:r>
                        <a:rPr lang="zh-CN" altLang="en-US" sz="700" dirty="0" smtClean="0"/>
                        <a:t>台无线</a:t>
                      </a:r>
                      <a:r>
                        <a:rPr lang="en-US" sz="700" dirty="0"/>
                        <a:t>AP(MR33)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772555"/>
                  </a:ext>
                </a:extLst>
              </a:tr>
              <a:tr h="1280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 dirty="0" smtClean="0"/>
                        <a:t>1</a:t>
                      </a:r>
                      <a:r>
                        <a:rPr lang="zh-CN" altLang="en-US" sz="700" dirty="0" smtClean="0"/>
                        <a:t>台</a:t>
                      </a:r>
                      <a:r>
                        <a:rPr lang="en-US" altLang="zh-CN" sz="700" dirty="0" smtClean="0"/>
                        <a:t>24</a:t>
                      </a:r>
                      <a:r>
                        <a:rPr lang="zh-CN" altLang="en-US" sz="700" dirty="0"/>
                        <a:t>口千兆交换机（</a:t>
                      </a:r>
                      <a:r>
                        <a:rPr lang="en-US" altLang="zh-CN" sz="700" dirty="0"/>
                        <a:t>MS225</a:t>
                      </a:r>
                      <a:r>
                        <a:rPr lang="zh-CN" altLang="en-US" sz="700" dirty="0"/>
                        <a:t>）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658870"/>
                  </a:ext>
                </a:extLst>
              </a:tr>
              <a:tr h="1280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 dirty="0" smtClean="0"/>
                        <a:t>1</a:t>
                      </a:r>
                      <a:r>
                        <a:rPr lang="zh-CN" altLang="en-US" sz="700" dirty="0" smtClean="0"/>
                        <a:t>台中型</a:t>
                      </a:r>
                      <a:r>
                        <a:rPr lang="zh-CN" altLang="en-US" sz="700" dirty="0"/>
                        <a:t>防火墙（</a:t>
                      </a:r>
                      <a:r>
                        <a:rPr lang="en-US" altLang="zh-CN" sz="700" dirty="0"/>
                        <a:t>MX84</a:t>
                      </a:r>
                      <a:r>
                        <a:rPr lang="zh-CN" altLang="en-US" sz="700" dirty="0"/>
                        <a:t>）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091101"/>
                  </a:ext>
                </a:extLst>
              </a:tr>
              <a:tr h="1280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 dirty="0" smtClean="0"/>
                        <a:t>3</a:t>
                      </a:r>
                      <a:r>
                        <a:rPr lang="zh-CN" altLang="en-US" sz="700" dirty="0" smtClean="0"/>
                        <a:t>个</a:t>
                      </a:r>
                      <a:r>
                        <a:rPr lang="en-US" altLang="zh-CN" sz="700" dirty="0" smtClean="0"/>
                        <a:t>8</a:t>
                      </a:r>
                      <a:r>
                        <a:rPr lang="zh-CN" altLang="en-US" sz="700" dirty="0" smtClean="0"/>
                        <a:t>方</a:t>
                      </a:r>
                      <a:r>
                        <a:rPr lang="en-US" altLang="zh-CN" sz="700" dirty="0" smtClean="0"/>
                        <a:t>WebEx</a:t>
                      </a:r>
                      <a:r>
                        <a:rPr lang="zh-CN" altLang="en-US" sz="700" dirty="0" smtClean="0"/>
                        <a:t>主持人账号</a:t>
                      </a:r>
                      <a:endParaRPr lang="zh-CN" altLang="en-US" sz="7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468661"/>
                  </a:ext>
                </a:extLst>
              </a:tr>
              <a:tr h="152860">
                <a:tc rowSpan="4">
                  <a:txBody>
                    <a:bodyPr/>
                    <a:lstStyle/>
                    <a:p>
                      <a:pPr marL="0" algn="ctr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dirty="0" smtClean="0"/>
                        <a:t>中型企业</a:t>
                      </a:r>
                      <a:endParaRPr lang="zh-CN" altLang="en-US" sz="1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dirty="0"/>
                        <a:t>1200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 dirty="0" smtClean="0"/>
                        <a:t>20</a:t>
                      </a:r>
                      <a:r>
                        <a:rPr lang="zh-CN" altLang="en-US" sz="700" dirty="0" smtClean="0"/>
                        <a:t>台无线</a:t>
                      </a:r>
                      <a:r>
                        <a:rPr lang="en-US" sz="700" dirty="0"/>
                        <a:t>AP (MR33)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956919"/>
                  </a:ext>
                </a:extLst>
              </a:tr>
              <a:tr h="1280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 dirty="0" smtClean="0"/>
                        <a:t>1</a:t>
                      </a:r>
                      <a:r>
                        <a:rPr lang="zh-CN" altLang="en-US" sz="700" dirty="0" smtClean="0"/>
                        <a:t>台</a:t>
                      </a:r>
                      <a:r>
                        <a:rPr lang="en-US" altLang="zh-CN" sz="700" dirty="0" smtClean="0"/>
                        <a:t>24</a:t>
                      </a:r>
                      <a:r>
                        <a:rPr lang="zh-CN" altLang="en-US" sz="700" dirty="0"/>
                        <a:t>口千兆交换机（</a:t>
                      </a:r>
                      <a:r>
                        <a:rPr lang="en-US" altLang="zh-CN" sz="700" dirty="0"/>
                        <a:t>MS225</a:t>
                      </a:r>
                      <a:r>
                        <a:rPr lang="zh-CN" altLang="en-US" sz="700" dirty="0"/>
                        <a:t>）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766652"/>
                  </a:ext>
                </a:extLst>
              </a:tr>
              <a:tr h="1280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 dirty="0" smtClean="0"/>
                        <a:t>1</a:t>
                      </a:r>
                      <a:r>
                        <a:rPr lang="zh-CN" altLang="en-US" sz="700" dirty="0" smtClean="0"/>
                        <a:t>台大型</a:t>
                      </a:r>
                      <a:r>
                        <a:rPr lang="zh-CN" altLang="en-US" sz="700" dirty="0"/>
                        <a:t>防火墙（</a:t>
                      </a:r>
                      <a:r>
                        <a:rPr lang="en-US" altLang="zh-CN" sz="700" dirty="0"/>
                        <a:t>MX100</a:t>
                      </a:r>
                      <a:r>
                        <a:rPr lang="zh-CN" altLang="en-US" sz="700" dirty="0"/>
                        <a:t>）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44957"/>
                  </a:ext>
                </a:extLst>
              </a:tr>
              <a:tr h="1361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4213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 dirty="0" smtClean="0"/>
                        <a:t>4</a:t>
                      </a:r>
                      <a:r>
                        <a:rPr lang="zh-CN" altLang="en-US" sz="700" dirty="0" smtClean="0"/>
                        <a:t>个</a:t>
                      </a:r>
                      <a:r>
                        <a:rPr lang="en-US" altLang="zh-CN" sz="700" dirty="0" smtClean="0"/>
                        <a:t>8</a:t>
                      </a:r>
                      <a:r>
                        <a:rPr lang="zh-CN" altLang="en-US" sz="700" dirty="0" smtClean="0"/>
                        <a:t>方</a:t>
                      </a:r>
                      <a:r>
                        <a:rPr lang="en-US" altLang="zh-CN" sz="700" dirty="0" smtClean="0"/>
                        <a:t>WebEx</a:t>
                      </a:r>
                      <a:r>
                        <a:rPr lang="zh-CN" altLang="en-US" sz="700" dirty="0" smtClean="0"/>
                        <a:t>主持人账号</a:t>
                      </a:r>
                      <a:endParaRPr lang="zh-CN" altLang="en-US" sz="7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17833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 flipV="1">
            <a:off x="371335" y="3172140"/>
            <a:ext cx="8664194" cy="921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10" y="3432184"/>
            <a:ext cx="1382397" cy="972656"/>
          </a:xfrm>
          <a:prstGeom prst="rect">
            <a:avLst/>
          </a:prstGeom>
        </p:spPr>
      </p:pic>
      <p:sp>
        <p:nvSpPr>
          <p:cNvPr id="24" name="TextBox 17"/>
          <p:cNvSpPr txBox="1">
            <a:spLocks noChangeArrowheads="1"/>
          </p:cNvSpPr>
          <p:nvPr/>
        </p:nvSpPr>
        <p:spPr bwMode="auto">
          <a:xfrm>
            <a:off x="4923010" y="4400269"/>
            <a:ext cx="1382397" cy="30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5" tIns="45707" rIns="91415" bIns="4570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378"/>
            <a:r>
              <a:rPr lang="en-US" altLang="zh-CN" sz="1400" b="1" dirty="0">
                <a:solidFill>
                  <a:srgbClr val="92D050"/>
                </a:solidFill>
                <a:latin typeface="Arial Unicode MS" pitchFamily="34" charset="-122"/>
                <a:ea typeface="Arial Unicode MS" pitchFamily="34" charset="-122"/>
              </a:rPr>
              <a:t>TCL </a:t>
            </a:r>
            <a:r>
              <a:rPr lang="en-US" altLang="zh-CN" sz="1400" b="1" dirty="0" smtClean="0">
                <a:solidFill>
                  <a:srgbClr val="92D050"/>
                </a:solidFill>
                <a:latin typeface="Arial Unicode MS" pitchFamily="34" charset="-122"/>
                <a:ea typeface="Arial Unicode MS" pitchFamily="34" charset="-122"/>
              </a:rPr>
              <a:t>Screen</a:t>
            </a:r>
            <a:endParaRPr lang="zh-CN" altLang="en-US" sz="1200" b="1" dirty="0">
              <a:solidFill>
                <a:srgbClr val="92D05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400" y="2465447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基本套餐：免费试用到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日截止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96957" y="45529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高级套餐：享受优惠价格购买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17"/>
          <p:cNvSpPr txBox="1">
            <a:spLocks noChangeArrowheads="1"/>
          </p:cNvSpPr>
          <p:nvPr/>
        </p:nvSpPr>
        <p:spPr bwMode="auto">
          <a:xfrm>
            <a:off x="3393319" y="3867976"/>
            <a:ext cx="992399" cy="57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5" tIns="45707" rIns="91415" bIns="4570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378"/>
            <a:r>
              <a:rPr lang="en-US" altLang="zh-CN" sz="1575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WebEx</a:t>
            </a:r>
          </a:p>
          <a:p>
            <a:pPr algn="ctr" defTabSz="914378"/>
            <a:r>
              <a:rPr lang="zh-CN" altLang="en-US" sz="1575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会议系统</a:t>
            </a:r>
            <a:endParaRPr lang="zh-CN" altLang="en-US" sz="135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1144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Proxima Nova Th"/>
                <a:ea typeface="华康黑体W3"/>
              </a:rPr>
              <a:t>思科</a:t>
            </a:r>
            <a:r>
              <a:rPr lang="en-US" altLang="zh-CN" dirty="0" smtClean="0">
                <a:latin typeface="Proxima Nova Th"/>
                <a:ea typeface="华康黑体W3"/>
              </a:rPr>
              <a:t>Meraki</a:t>
            </a:r>
            <a:r>
              <a:rPr lang="zh-CN" altLang="en-US" dirty="0" smtClean="0">
                <a:latin typeface="Proxima Nova Th"/>
                <a:ea typeface="华康黑体W3"/>
              </a:rPr>
              <a:t> 零售行业分析</a:t>
            </a:r>
            <a:endParaRPr lang="zh-CN" altLang="en-US" dirty="0">
              <a:latin typeface="Proxima Nova Th"/>
              <a:ea typeface="华康黑体W3"/>
            </a:endParaRPr>
          </a:p>
        </p:txBody>
      </p:sp>
    </p:spTree>
    <p:extLst>
      <p:ext uri="{BB962C8B-B14F-4D97-AF65-F5344CB8AC3E}">
        <p14:creationId xmlns:p14="http://schemas.microsoft.com/office/powerpoint/2010/main" val="176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Blue theme 2015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39262</TotalTime>
  <Words>3191</Words>
  <Application>Microsoft Office PowerPoint</Application>
  <PresentationFormat>全屏显示(16:9)</PresentationFormat>
  <Paragraphs>382</Paragraphs>
  <Slides>26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Arial Unicode MS</vt:lpstr>
      <vt:lpstr>CiscoSans</vt:lpstr>
      <vt:lpstr>CiscoSans ExtraLight</vt:lpstr>
      <vt:lpstr>CiscoSans Thin</vt:lpstr>
      <vt:lpstr>ＭＳ Ｐゴシック</vt:lpstr>
      <vt:lpstr>Proxima Nova Light</vt:lpstr>
      <vt:lpstr>Proxima Nova Lt</vt:lpstr>
      <vt:lpstr>Proxima Nova Rg</vt:lpstr>
      <vt:lpstr>Proxima Nova Th</vt:lpstr>
      <vt:lpstr>黑体</vt:lpstr>
      <vt:lpstr>华康黑体W3</vt:lpstr>
      <vt:lpstr>华康黑体W5</vt:lpstr>
      <vt:lpstr>宋体</vt:lpstr>
      <vt:lpstr>微软雅黑</vt:lpstr>
      <vt:lpstr>Arial</vt:lpstr>
      <vt:lpstr>Calibri</vt:lpstr>
      <vt:lpstr>Wingdings</vt:lpstr>
      <vt:lpstr>5_Blue theme 2015 16x9</vt:lpstr>
      <vt:lpstr>Meraki 颠覆性的网络服务</vt:lpstr>
      <vt:lpstr>Meraki - IT即服务 化繁为简/天下武功-无快不破</vt:lpstr>
      <vt:lpstr>Meraki 的特点</vt:lpstr>
      <vt:lpstr>Meraki 对比 传统网络自建</vt:lpstr>
      <vt:lpstr>Meraki  颠覆性理念-IT即服务</vt:lpstr>
      <vt:lpstr>PowerPoint 演示文稿</vt:lpstr>
      <vt:lpstr>Meraki 的行业价值</vt:lpstr>
      <vt:lpstr>PowerPoint 演示文稿</vt:lpstr>
      <vt:lpstr>思科Meraki 零售行业分析</vt:lpstr>
      <vt:lpstr>PowerPoint 演示文稿</vt:lpstr>
      <vt:lpstr>PowerPoint 演示文稿</vt:lpstr>
      <vt:lpstr>PowerPoint 演示文稿</vt:lpstr>
      <vt:lpstr>思科Meraki 酒店行业分析</vt:lpstr>
      <vt:lpstr>PowerPoint 演示文稿</vt:lpstr>
      <vt:lpstr>酒店成功案例</vt:lpstr>
      <vt:lpstr>思科Meraki 通用行业</vt:lpstr>
      <vt:lpstr>PowerPoint 演示文稿</vt:lpstr>
      <vt:lpstr>教育行业的成功案例</vt:lpstr>
      <vt:lpstr>PowerPoint 演示文稿</vt:lpstr>
      <vt:lpstr>制造行业的成功案例</vt:lpstr>
      <vt:lpstr>思科Meraki 国内案例</vt:lpstr>
      <vt:lpstr>大店面连锁客户案例: 恩斯恩 – MCM China</vt:lpstr>
      <vt:lpstr>大店面连锁客户案例: 雷格斯商务中心 – Regus Group</vt:lpstr>
      <vt:lpstr>小型便利店客户案例:牛奶国际 China</vt:lpstr>
      <vt:lpstr>连锁专卖客户案例: 历峰集团– Richemont</vt:lpstr>
      <vt:lpstr>PowerPoint 演示文稿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R&amp;R @ Architecture Team</dc:title>
  <dc:creator>Cisco Systems</dc:creator>
  <cp:lastModifiedBy>Changxiang Liu -X (changxli - CIIC at Cisco)</cp:lastModifiedBy>
  <cp:revision>1264</cp:revision>
  <dcterms:created xsi:type="dcterms:W3CDTF">2016-07-18T03:20:21Z</dcterms:created>
  <dcterms:modified xsi:type="dcterms:W3CDTF">2017-10-29T12:22:30Z</dcterms:modified>
</cp:coreProperties>
</file>